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8" r:id="rId1"/>
    <p:sldMasterId id="2147483648" r:id="rId2"/>
  </p:sldMasterIdLst>
  <p:notesMasterIdLst>
    <p:notesMasterId r:id="rId47"/>
  </p:notesMasterIdLst>
  <p:sldIdLst>
    <p:sldId id="256" r:id="rId3"/>
    <p:sldId id="297" r:id="rId4"/>
    <p:sldId id="289" r:id="rId5"/>
    <p:sldId id="292" r:id="rId6"/>
    <p:sldId id="257" r:id="rId7"/>
    <p:sldId id="285" r:id="rId8"/>
    <p:sldId id="258" r:id="rId9"/>
    <p:sldId id="259" r:id="rId10"/>
    <p:sldId id="260" r:id="rId11"/>
    <p:sldId id="261" r:id="rId12"/>
    <p:sldId id="284" r:id="rId13"/>
    <p:sldId id="301" r:id="rId14"/>
    <p:sldId id="274" r:id="rId15"/>
    <p:sldId id="262" r:id="rId16"/>
    <p:sldId id="263" r:id="rId17"/>
    <p:sldId id="264" r:id="rId18"/>
    <p:sldId id="278" r:id="rId19"/>
    <p:sldId id="265" r:id="rId20"/>
    <p:sldId id="295" r:id="rId21"/>
    <p:sldId id="266" r:id="rId22"/>
    <p:sldId id="267" r:id="rId23"/>
    <p:sldId id="277" r:id="rId24"/>
    <p:sldId id="294" r:id="rId25"/>
    <p:sldId id="293" r:id="rId26"/>
    <p:sldId id="290" r:id="rId27"/>
    <p:sldId id="272" r:id="rId28"/>
    <p:sldId id="268" r:id="rId29"/>
    <p:sldId id="269" r:id="rId30"/>
    <p:sldId id="270" r:id="rId31"/>
    <p:sldId id="271" r:id="rId32"/>
    <p:sldId id="273" r:id="rId33"/>
    <p:sldId id="275" r:id="rId34"/>
    <p:sldId id="298" r:id="rId35"/>
    <p:sldId id="283" r:id="rId36"/>
    <p:sldId id="280" r:id="rId37"/>
    <p:sldId id="279" r:id="rId38"/>
    <p:sldId id="291" r:id="rId39"/>
    <p:sldId id="287" r:id="rId40"/>
    <p:sldId id="288" r:id="rId41"/>
    <p:sldId id="281" r:id="rId42"/>
    <p:sldId id="299" r:id="rId43"/>
    <p:sldId id="282" r:id="rId44"/>
    <p:sldId id="300" r:id="rId45"/>
    <p:sldId id="296" r:id="rId4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4EA"/>
          </a:solidFill>
        </a:fill>
      </a:tcStyle>
    </a:wholeTbl>
    <a:band2H>
      <a:tcTxStyle/>
      <a:tcStyle>
        <a:tcBdr/>
        <a:fill>
          <a:solidFill>
            <a:srgbClr val="E6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EF1"/>
          </a:solidFill>
        </a:fill>
      </a:tcStyle>
    </a:wholeTbl>
    <a:band2H>
      <a:tcTxStyle/>
      <a:tcStyle>
        <a:tcBdr/>
        <a:fill>
          <a:solidFill>
            <a:srgbClr val="E6F6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9CE"/>
          </a:solidFill>
        </a:fill>
      </a:tcStyle>
    </a:wholeTbl>
    <a:band2H>
      <a:tcTxStyle/>
      <a:tcStyle>
        <a:tcBdr/>
        <a:fill>
          <a:solidFill>
            <a:srgbClr val="F0F4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77" autoAdjust="0"/>
    <p:restoredTop sz="86986" autoAdjust="0"/>
  </p:normalViewPr>
  <p:slideViewPr>
    <p:cSldViewPr snapToGrid="0" snapToObjects="1">
      <p:cViewPr varScale="1">
        <p:scale>
          <a:sx n="145" d="100"/>
          <a:sy n="145" d="100"/>
        </p:scale>
        <p:origin x="2328" y="176"/>
      </p:cViewPr>
      <p:guideLst/>
    </p:cSldViewPr>
  </p:slideViewPr>
  <p:outlineViewPr>
    <p:cViewPr>
      <p:scale>
        <a:sx n="33" d="100"/>
        <a:sy n="33" d="100"/>
      </p:scale>
      <p:origin x="0" y="-287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64"/>
    </p:cViewPr>
  </p:sorterViewPr>
  <p:notesViewPr>
    <p:cSldViewPr snapToGrid="0" snapToObjects="1">
      <p:cViewPr varScale="1">
        <p:scale>
          <a:sx n="62" d="100"/>
          <a:sy n="62" d="100"/>
        </p:scale>
        <p:origin x="31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r" latinLnBrk="0">
      <a:defRPr sz="1200">
        <a:latin typeface="+mn-lt"/>
        <a:ea typeface="+mn-ea"/>
        <a:cs typeface="+mn-cs"/>
        <a:sym typeface="Arial"/>
      </a:defRPr>
    </a:lvl1pPr>
    <a:lvl2pPr indent="228600" algn="r" latinLnBrk="0">
      <a:defRPr sz="1200">
        <a:latin typeface="+mn-lt"/>
        <a:ea typeface="+mn-ea"/>
        <a:cs typeface="+mn-cs"/>
        <a:sym typeface="Arial"/>
      </a:defRPr>
    </a:lvl2pPr>
    <a:lvl3pPr indent="457200" algn="r" latinLnBrk="0">
      <a:defRPr sz="1200">
        <a:latin typeface="+mn-lt"/>
        <a:ea typeface="+mn-ea"/>
        <a:cs typeface="+mn-cs"/>
        <a:sym typeface="Arial"/>
      </a:defRPr>
    </a:lvl3pPr>
    <a:lvl4pPr indent="685800" algn="r" latinLnBrk="0">
      <a:defRPr sz="1200">
        <a:latin typeface="+mn-lt"/>
        <a:ea typeface="+mn-ea"/>
        <a:cs typeface="+mn-cs"/>
        <a:sym typeface="Arial"/>
      </a:defRPr>
    </a:lvl4pPr>
    <a:lvl5pPr indent="914400" algn="r" latinLnBrk="0">
      <a:defRPr sz="1200">
        <a:latin typeface="+mn-lt"/>
        <a:ea typeface="+mn-ea"/>
        <a:cs typeface="+mn-cs"/>
        <a:sym typeface="Arial"/>
      </a:defRPr>
    </a:lvl5pPr>
    <a:lvl6pPr indent="1143000" algn="r" latinLnBrk="0">
      <a:defRPr sz="1200">
        <a:latin typeface="+mn-lt"/>
        <a:ea typeface="+mn-ea"/>
        <a:cs typeface="+mn-cs"/>
        <a:sym typeface="Arial"/>
      </a:defRPr>
    </a:lvl6pPr>
    <a:lvl7pPr indent="1371600" algn="r" latinLnBrk="0">
      <a:defRPr sz="1200">
        <a:latin typeface="+mn-lt"/>
        <a:ea typeface="+mn-ea"/>
        <a:cs typeface="+mn-cs"/>
        <a:sym typeface="Arial"/>
      </a:defRPr>
    </a:lvl7pPr>
    <a:lvl8pPr indent="1600200" algn="r" latinLnBrk="0">
      <a:defRPr sz="1200">
        <a:latin typeface="+mn-lt"/>
        <a:ea typeface="+mn-ea"/>
        <a:cs typeface="+mn-cs"/>
        <a:sym typeface="Arial"/>
      </a:defRPr>
    </a:lvl8pPr>
    <a:lvl9pPr indent="1828800" algn="r" latinLnBrk="0"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o/azure/improve-your-dockerfile-best-practices-5ll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inxinc/docker-nginx/blob/master/stable/alpine/Dockerfile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xamples.javacodegeeks.com/core-java/selenium-grid-docker-tutorial/" TargetMode="External"/><Relationship Id="rId4" Type="http://schemas.openxmlformats.org/officeDocument/2006/relationships/hyperlink" Target="https://github.com/nuxeo/docker-nuxeo/tree/master/10.10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gotobogo.com/DevOps/Docker/Docker_Nginx_WebServer.php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xamples.javacodegeeks.com/core-java/selenium-grid-docker-tutorial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stautomationguru.com/selenium-grid-setup-using-docker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seleniumeasy.com/selenium-tutorials/configure-selenium-grid-using-docker" TargetMode="External"/><Relationship Id="rId5" Type="http://schemas.openxmlformats.org/officeDocument/2006/relationships/hyperlink" Target="https://www.dev2qa.com/setup-selenium-grid-with-docker/" TargetMode="External"/><Relationship Id="rId4" Type="http://schemas.openxmlformats.org/officeDocument/2006/relationships/hyperlink" Target="https://examples.javacodegeeks.com/core-java/selenium-grid-docker-tutorial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ples.javacodegeeks.com/core-java/selenium-grid-docker-tutorial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ples.javacodegeeks.com/core-java/selenium-grid-docker-tutorial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ples.javacodegeeks.com/core-java/selenium-grid-docker-tutorial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ples.javacodegeeks.com/core-java/selenium-grid-docker-tutorial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ecadmin.net/tutorial/docker/docker-compose-example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-premises_software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Docker_(software)#cite_note-Linux-32" TargetMode="External"/><Relationship Id="rId5" Type="http://schemas.openxmlformats.org/officeDocument/2006/relationships/hyperlink" Target="https://en.wikipedia.org/wiki/Private_cloud" TargetMode="External"/><Relationship Id="rId4" Type="http://schemas.openxmlformats.org/officeDocument/2006/relationships/hyperlink" Target="https://en.wikipedia.org/wiki/Public_cloud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468963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Immediately exits</a:t>
            </a:r>
          </a:p>
          <a:p>
            <a:pPr marL="628650" lvl="1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docker</a:t>
            </a:r>
            <a:r>
              <a:rPr dirty="0"/>
              <a:t> </a:t>
            </a:r>
            <a:r>
              <a:rPr dirty="0" err="1"/>
              <a:t>ps</a:t>
            </a:r>
            <a:endParaRPr dirty="0"/>
          </a:p>
          <a:p>
            <a:pPr marL="628650" lvl="1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docker</a:t>
            </a:r>
            <a:r>
              <a:rPr dirty="0"/>
              <a:t> </a:t>
            </a:r>
            <a:r>
              <a:rPr dirty="0" err="1"/>
              <a:t>ps</a:t>
            </a:r>
            <a:r>
              <a:rPr dirty="0"/>
              <a:t> –a</a:t>
            </a:r>
          </a:p>
          <a:p>
            <a:pPr marL="1085850" lvl="2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Re-attach: </a:t>
            </a:r>
            <a:r>
              <a:rPr dirty="0" err="1"/>
              <a:t>docker</a:t>
            </a:r>
            <a:r>
              <a:rPr dirty="0"/>
              <a:t> start –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stoic_wozniak</a:t>
            </a:r>
            <a:endParaRPr dirty="0"/>
          </a:p>
          <a:p>
            <a:pPr marL="628650" lvl="1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docker</a:t>
            </a:r>
            <a:r>
              <a:rPr dirty="0"/>
              <a:t> commit –m «message» </a:t>
            </a:r>
            <a:r>
              <a:rPr dirty="0" err="1"/>
              <a:t>containerId</a:t>
            </a:r>
            <a:r>
              <a:rPr dirty="0"/>
              <a:t> </a:t>
            </a:r>
            <a:r>
              <a:rPr dirty="0" err="1"/>
              <a:t>imageName</a:t>
            </a:r>
            <a:r>
              <a:rPr dirty="0"/>
              <a:t>(e.g. </a:t>
            </a:r>
            <a:r>
              <a:rPr dirty="0" err="1"/>
              <a:t>mytest</a:t>
            </a:r>
            <a:r>
              <a:rPr dirty="0"/>
              <a:t>/test1:1.0)</a:t>
            </a:r>
          </a:p>
          <a:p>
            <a:pPr marL="1085850" lvl="2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New Image</a:t>
            </a:r>
          </a:p>
          <a:p>
            <a:pPr marL="628650" lvl="1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docker</a:t>
            </a:r>
            <a:r>
              <a:rPr dirty="0"/>
              <a:t> images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/>
              <a:t>Run -d</a:t>
            </a:r>
          </a:p>
          <a:p>
            <a:pPr rtl="0"/>
            <a:r>
              <a:rPr lang="en-US" dirty="0"/>
              <a:t>Image tag</a:t>
            </a:r>
          </a:p>
        </p:txBody>
      </p:sp>
    </p:spTree>
    <p:extLst>
      <p:ext uri="{BB962C8B-B14F-4D97-AF65-F5344CB8AC3E}">
        <p14:creationId xmlns:p14="http://schemas.microsoft.com/office/powerpoint/2010/main" val="167460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docker run --rm to remove container after termination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docker run --rm to remove container after termination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143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commit is debatable as a “dirty” practice</a:t>
            </a:r>
          </a:p>
          <a:p>
            <a:r>
              <a:rPr lang="en-US" dirty="0"/>
              <a:t>docker commit $(docker </a:t>
            </a:r>
            <a:r>
              <a:rPr lang="en-US" dirty="0" err="1"/>
              <a:t>ps</a:t>
            </a:r>
            <a:r>
              <a:rPr lang="en-US" dirty="0"/>
              <a:t> | grep </a:t>
            </a:r>
            <a:r>
              <a:rPr lang="en-US" dirty="0" err="1"/>
              <a:t>ngin</a:t>
            </a:r>
            <a:r>
              <a:rPr lang="en-US" dirty="0"/>
              <a:t> |awk '{print $1}') nginxcommitedimage:1</a:t>
            </a:r>
          </a:p>
        </p:txBody>
      </p:sp>
    </p:spTree>
    <p:extLst>
      <p:ext uri="{BB962C8B-B14F-4D97-AF65-F5344CB8AC3E}">
        <p14:creationId xmlns:p14="http://schemas.microsoft.com/office/powerpoint/2010/main" val="1430245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ea typeface="+mn-ea"/>
                <a:cs typeface="+mn-cs"/>
                <a:sym typeface="Calibri"/>
              </a:rPr>
              <a:t>RUN</a:t>
            </a:r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Calibri"/>
              </a:rPr>
              <a:t>, </a:t>
            </a:r>
            <a:r>
              <a:rPr lang="en-US" sz="1200" dirty="0">
                <a:latin typeface="+mn-lt"/>
                <a:ea typeface="+mn-ea"/>
                <a:cs typeface="+mn-cs"/>
                <a:sym typeface="Calibri"/>
              </a:rPr>
              <a:t>COPY</a:t>
            </a:r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Calibri"/>
              </a:rPr>
              <a:t>, </a:t>
            </a:r>
            <a:r>
              <a:rPr lang="en-US" sz="1200" dirty="0">
                <a:latin typeface="+mn-lt"/>
                <a:ea typeface="+mn-ea"/>
                <a:cs typeface="+mn-cs"/>
                <a:sym typeface="Calibri"/>
              </a:rPr>
              <a:t>ADD will create a new layer (which will sit along</a:t>
            </a:r>
            <a:r>
              <a:rPr lang="en-US" sz="1200" baseline="0" dirty="0">
                <a:latin typeface="+mn-lt"/>
                <a:ea typeface="+mn-ea"/>
                <a:cs typeface="+mn-cs"/>
                <a:sym typeface="Calibri"/>
              </a:rPr>
              <a:t> with existing layers)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8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Provide</a:t>
            </a:r>
            <a:r>
              <a:rPr lang="en-US" baseline="0" dirty="0"/>
              <a:t> </a:t>
            </a:r>
            <a:r>
              <a:rPr lang="en-US" baseline="0" dirty="0" err="1"/>
              <a:t>sh</a:t>
            </a:r>
            <a:r>
              <a:rPr lang="en-US" baseline="0" dirty="0"/>
              <a:t> (or explain vim)</a:t>
            </a:r>
          </a:p>
          <a:p>
            <a:pPr lvl="1" indent="808634" algn="l" defTabSz="896111" rtl="0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>
                <a:solidFill>
                  <a:srgbClr val="00B050"/>
                </a:solidFill>
              </a:rPr>
              <a:t>#!/bin/sh</a:t>
            </a:r>
          </a:p>
          <a:p>
            <a:pPr lvl="1" indent="808634" algn="l" defTabSz="896111" rtl="0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>
              <a:solidFill>
                <a:srgbClr val="00B050"/>
              </a:solidFill>
            </a:endParaRPr>
          </a:p>
          <a:p>
            <a:pPr lvl="1" indent="808634" algn="l" defTabSz="896111" rtl="0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>
                <a:solidFill>
                  <a:srgbClr val="00B050"/>
                </a:solidFill>
              </a:rPr>
              <a:t>echo This is from my </a:t>
            </a:r>
            <a:r>
              <a:rPr lang="en-US" dirty="0" err="1">
                <a:solidFill>
                  <a:srgbClr val="00B050"/>
                </a:solidFill>
              </a:rPr>
              <a:t>dockerfile</a:t>
            </a:r>
            <a:endParaRPr lang="en-US" dirty="0">
              <a:solidFill>
                <a:srgbClr val="00B050"/>
              </a:solidFill>
            </a:endParaRP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en-US" baseline="0" dirty="0"/>
              <a:t>----------------------------------</a:t>
            </a:r>
          </a:p>
          <a:p>
            <a:pPr lvl="1" indent="803275" algn="l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>
                <a:solidFill>
                  <a:srgbClr val="00B050"/>
                </a:solidFill>
              </a:rPr>
              <a:t>FROM alpine</a:t>
            </a:r>
          </a:p>
          <a:p>
            <a:pPr lvl="1" indent="803275" algn="l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>
              <a:solidFill>
                <a:srgbClr val="00B050"/>
              </a:solidFill>
            </a:endParaRPr>
          </a:p>
          <a:p>
            <a:pPr lvl="1" indent="803275" algn="l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>
                <a:solidFill>
                  <a:srgbClr val="00B050"/>
                </a:solidFill>
              </a:rPr>
              <a:t>COPY message.sh /</a:t>
            </a:r>
          </a:p>
          <a:p>
            <a:pPr lvl="1" indent="803275" algn="l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>
              <a:solidFill>
                <a:srgbClr val="00B050"/>
              </a:solidFill>
            </a:endParaRPr>
          </a:p>
          <a:p>
            <a:pPr lvl="1" indent="803275" algn="l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>
                <a:solidFill>
                  <a:srgbClr val="00B050"/>
                </a:solidFill>
              </a:rPr>
              <a:t>CMD ["</a:t>
            </a:r>
            <a:r>
              <a:rPr lang="en-US" dirty="0" err="1">
                <a:solidFill>
                  <a:srgbClr val="00B050"/>
                </a:solidFill>
              </a:rPr>
              <a:t>sh</a:t>
            </a:r>
            <a:r>
              <a:rPr lang="en-US" dirty="0">
                <a:solidFill>
                  <a:srgbClr val="00B050"/>
                </a:solidFill>
              </a:rPr>
              <a:t>", "message.sh"]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680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https://dev.to/azure/improve-your-dockerfile-best-practices-5ll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041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https://github.com/nginxinc/docker-nginx/blob/master/stable/alpine/Dockerfile</a:t>
            </a:r>
            <a:endParaRPr lang="en-US" dirty="0"/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https://github.com/nuxeo/docker-nuxeo/tree/master/10.10</a:t>
            </a:r>
            <a:r>
              <a:rPr lang="en-US" dirty="0"/>
              <a:t> #</a:t>
            </a:r>
            <a:r>
              <a:rPr lang="en-US" u="sng" dirty="0">
                <a:hlinkClick r:id="rId4"/>
              </a:rPr>
              <a:t>google </a:t>
            </a:r>
            <a:r>
              <a:rPr lang="en-US" u="sng" dirty="0" err="1">
                <a:hlinkClick r:id="rId4"/>
              </a:rPr>
              <a:t>nuxeo</a:t>
            </a:r>
            <a:r>
              <a:rPr lang="en-US" u="sng" dirty="0">
                <a:hlinkClick r:id="rId4"/>
              </a:rPr>
              <a:t> </a:t>
            </a:r>
            <a:r>
              <a:rPr lang="en-US" u="sng" dirty="0" err="1">
                <a:hlinkClick r:id="rId4"/>
              </a:rPr>
              <a:t>dockerfile</a:t>
            </a:r>
            <a:endParaRPr lang="en-US" u="sng" dirty="0">
              <a:hlinkClick r:id="rId4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3637830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container run --name my-nginx-container-1 -v 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/docker-host/html:/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usr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/share/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nginx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html:ro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-p 80:80 -d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nginx</a:t>
            </a: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marL="0" marR="0" lvl="0" indent="0" algn="r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echo ‘&lt;</a:t>
            </a:r>
            <a:r>
              <a:rPr lang="en-US" sz="1200" dirty="0" err="1"/>
              <a:t>xmp</a:t>
            </a:r>
            <a:r>
              <a:rPr lang="en-US" sz="1200" dirty="0"/>
              <a:t>&gt;Hello World&lt;/</a:t>
            </a:r>
            <a:r>
              <a:rPr lang="en-US" sz="1200" dirty="0" err="1"/>
              <a:t>xmp</a:t>
            </a:r>
            <a:r>
              <a:rPr lang="en-US" sz="1200" dirty="0"/>
              <a:t>&gt;’ &gt;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/docker-host/html/index.html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ps</a:t>
            </a: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docker exec -it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my-nginx-container-1 </a:t>
            </a:r>
            <a:r>
              <a:rPr lang="en-US" altLang="en-US" sz="1200" b="0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bash</a:t>
            </a:r>
          </a:p>
          <a:p>
            <a:pPr marL="0" marR="0" lvl="0" indent="0" algn="r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exec my-nginx-container-1 </a:t>
            </a:r>
            <a:r>
              <a:rPr lang="en-US" dirty="0" err="1"/>
              <a:t>sh</a:t>
            </a:r>
            <a:r>
              <a:rPr lang="en-US" dirty="0"/>
              <a:t> -c "find / -</a:t>
            </a:r>
            <a:r>
              <a:rPr lang="en-US" dirty="0" err="1"/>
              <a:t>iname</a:t>
            </a:r>
            <a:r>
              <a:rPr lang="en-US" dirty="0"/>
              <a:t> </a:t>
            </a:r>
            <a:r>
              <a:rPr lang="en-US" dirty="0" err="1"/>
              <a:t>nginx</a:t>
            </a:r>
            <a:r>
              <a:rPr lang="en-US" dirty="0"/>
              <a:t>"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14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Use </a:t>
            </a:r>
            <a:r>
              <a:rPr dirty="0" err="1"/>
              <a:t>ifconfig</a:t>
            </a:r>
            <a:r>
              <a:rPr dirty="0"/>
              <a:t> -&gt; eht1 to access from host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Use docker start, docker attach to reuse container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Change script to echo ... &gt;&gt; /log/hello3.log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 err="1"/>
              <a:t>docker</a:t>
            </a:r>
            <a:r>
              <a:rPr dirty="0"/>
              <a:t> run --</a:t>
            </a:r>
            <a:r>
              <a:rPr dirty="0" err="1"/>
              <a:t>rm</a:t>
            </a:r>
            <a:r>
              <a:rPr dirty="0"/>
              <a:t> to remove container after termination</a:t>
            </a:r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inspect my-nginx-container-1 | </a:t>
            </a:r>
            <a:r>
              <a:rPr lang="en-US" dirty="0" err="1"/>
              <a:t>grep</a:t>
            </a:r>
            <a:r>
              <a:rPr lang="en-US" dirty="0"/>
              <a:t> -A10 Mounts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Use </a:t>
            </a:r>
            <a:r>
              <a:rPr dirty="0" err="1"/>
              <a:t>ifconfig</a:t>
            </a:r>
            <a:r>
              <a:rPr dirty="0"/>
              <a:t> -&gt; eht1 to access from host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/>
              <a:t>Create a job/change settings.</a:t>
            </a:r>
            <a:r>
              <a:rPr lang="en-US" baseline="0" dirty="0"/>
              <a:t> </a:t>
            </a:r>
            <a:r>
              <a:rPr lang="en-US" baseline="0" dirty="0" err="1"/>
              <a:t>rm</a:t>
            </a:r>
            <a:r>
              <a:rPr lang="en-US" baseline="0" dirty="0"/>
              <a:t> –f container (restart your laptop/VM crashed) then run it again, the changes will persist.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/>
              <a:t>Create a job/change settings.</a:t>
            </a:r>
            <a:r>
              <a:rPr lang="en-US" baseline="0" dirty="0"/>
              <a:t> rm –f container (restart your laptop/VM crashed) then run it again, the changes will persist.</a:t>
            </a:r>
          </a:p>
        </p:txBody>
      </p:sp>
    </p:spTree>
    <p:extLst>
      <p:ext uri="{BB962C8B-B14F-4D97-AF65-F5344CB8AC3E}">
        <p14:creationId xmlns:p14="http://schemas.microsoft.com/office/powerpoint/2010/main" val="36510787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mkdir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-p 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vim 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/docker-host/html/index.html , 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3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https://www.bogotobogo.com/DevOps/Docker/Docker_Nginx_WebServer.php</a:t>
            </a:r>
            <a:endParaRPr lang="en-US" dirty="0"/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dirty="0">
                <a:effectLst/>
                <a:latin typeface="Calibri"/>
                <a:ea typeface="Calibri"/>
                <a:cs typeface="Calibri"/>
                <a:sym typeface="Calibri"/>
              </a:rPr>
              <a:t>-P</a:t>
            </a:r>
            <a:r>
              <a:rPr lang="en-US" sz="1200" b="0" i="0" dirty="0">
                <a:effectLst/>
                <a:latin typeface="Calibri"/>
                <a:ea typeface="Calibri"/>
                <a:cs typeface="Calibri"/>
                <a:sym typeface="Calibri"/>
              </a:rPr>
              <a:t> (capital p)</a:t>
            </a:r>
            <a:r>
              <a:rPr lang="en-US" sz="1200" b="0" i="0" baseline="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>
                <a:effectLst/>
                <a:latin typeface="Calibri"/>
                <a:ea typeface="Calibri"/>
                <a:cs typeface="Calibri"/>
                <a:sym typeface="Calibri"/>
              </a:rPr>
              <a:t>option tells Docker to map those ports to ports on the Docker host that are randomly selected from the range between 49153 and 65535. We</a:t>
            </a:r>
            <a:r>
              <a:rPr lang="en-US" sz="1200" b="0" i="0" dirty="0"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’re </a:t>
            </a:r>
            <a:r>
              <a:rPr lang="en-US" sz="1200" b="0" i="0" dirty="0" err="1"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gonna</a:t>
            </a:r>
            <a:r>
              <a:rPr lang="en-US" sz="1200" b="0" i="0" dirty="0"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 run a bunch of containers and don’t want port conflicts/specify</a:t>
            </a:r>
            <a:r>
              <a:rPr lang="en-US" sz="1200" b="0" i="0" baseline="0" dirty="0"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 ports for each container</a:t>
            </a:r>
            <a:endParaRPr lang="en-US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7917985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http://www.testautomationguru.com/selenium-grid-setup-using-docker/</a:t>
            </a:r>
            <a:endParaRPr lang="en-US" dirty="0">
              <a:hlinkClick r:id="rId4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https://examples.javacodegeeks.com/core-java/selenium-grid-docker-tutorial/</a:t>
            </a:r>
            <a:endParaRPr lang="en-US" dirty="0">
              <a:hlinkClick r:id="rId5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5"/>
              </a:rPr>
              <a:t>https://www.dev2qa.com/setup-selenium-grid-with-docker/</a:t>
            </a:r>
            <a:endParaRPr lang="en-US" dirty="0"/>
          </a:p>
          <a:p>
            <a:r>
              <a:rPr lang="en-US" dirty="0">
                <a:hlinkClick r:id="rId6"/>
              </a:rPr>
              <a:t>https://www.seleniumeasy.com/selenium-tutorials/configure-selenium-grid-using-docker</a:t>
            </a:r>
            <a:endParaRPr lang="en-US" dirty="0"/>
          </a:p>
          <a:p>
            <a:endParaRPr lang="en-US" dirty="0">
              <a:hlinkClick r:id="rId4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//variables //Nash: deprecated pre k8s grid, was replaced with dynamic slaves over k8s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def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network=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jenkins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-${BUILD_NUMBER}'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def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/>
              <a:t>seleniumHub</a:t>
            </a:r>
            <a:r>
              <a:rPr lang="en-US" dirty="0"/>
              <a:t>=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'selenium-hub-${BUILD_NUMBER}'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def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chrome=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'chrome-${BUILD_NUMBER}'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def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/>
              <a:t>firefox</a:t>
            </a:r>
            <a:r>
              <a:rPr lang="en-US" dirty="0"/>
              <a:t>=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firefox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-${BUILD_NUMBER}'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def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/>
              <a:t>containertest</a:t>
            </a:r>
            <a:r>
              <a:rPr lang="en-US" dirty="0"/>
              <a:t>=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conatinertest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-${BUILD_NUMBER}'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/>
              <a:t>pipeline {</a:t>
            </a:r>
            <a:br>
              <a:rPr lang="en-US" dirty="0"/>
            </a:br>
            <a:r>
              <a:rPr lang="en-US" dirty="0"/>
              <a:t>    agent any</a:t>
            </a:r>
            <a:br>
              <a:rPr lang="en-US" dirty="0"/>
            </a:br>
            <a:r>
              <a:rPr lang="en-US" dirty="0"/>
              <a:t>    stages{</a:t>
            </a:r>
            <a:br>
              <a:rPr lang="en-US" dirty="0"/>
            </a:br>
            <a:r>
              <a:rPr lang="en-US" dirty="0"/>
              <a:t>        stage(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'Setting Up Selenium Grid'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        steps{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network create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run -d -p 4444:4444 --name 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--network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selenium/hub"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run -d -e HUB_PORT_4444_TCP_ADDR=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HUB_PORT_4444_TCP_PORT=4444 --network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--name </a:t>
            </a:r>
            <a:r>
              <a:rPr lang="en-US" dirty="0"/>
              <a:t>${chrome}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selenium/node-chrome"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run -d -e HUB_PORT_4444_TCP_ADDR=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HUB_PORT_4444_TCP_PORT=4444 --network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--name </a:t>
            </a:r>
            <a:r>
              <a:rPr lang="en-US" dirty="0"/>
              <a:t>${</a:t>
            </a:r>
            <a:r>
              <a:rPr lang="en-US" dirty="0" err="1"/>
              <a:t>firefox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selenium/node-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firefox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    }</a:t>
            </a:r>
            <a:br>
              <a:rPr lang="en-US" dirty="0"/>
            </a:br>
            <a:r>
              <a:rPr lang="en-US" dirty="0"/>
              <a:t>        stage(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'Run Test'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        steps{</a:t>
            </a:r>
            <a:br>
              <a:rPr lang="en-US" dirty="0"/>
            </a:br>
            <a:r>
              <a:rPr lang="en-US" dirty="0"/>
              <a:t>                parallel(</a:t>
            </a:r>
            <a:br>
              <a:rPr lang="en-US" dirty="0"/>
            </a:br>
            <a:r>
              <a:rPr lang="en-US" dirty="0"/>
              <a:t>                       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"search-module"</a:t>
            </a:r>
            <a:r>
              <a:rPr lang="en-US" dirty="0"/>
              <a:t>:{</a:t>
            </a:r>
            <a:br>
              <a:rPr lang="en-US" dirty="0"/>
            </a:br>
            <a:r>
              <a:rPr lang="en-US" dirty="0"/>
              <a:t>                           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// a directory 'search' is created for container test-output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run --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SELENIUM_HUB=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BROWSER=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firefox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MODULE=search-module.xml -v </a:t>
            </a:r>
            <a:r>
              <a:rPr lang="en-US" dirty="0"/>
              <a:t>${WORKSPACE}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/search:/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usr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/share/tag/test-output --network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nashpaz1/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containertest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//archive all the files under 'search' directory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r>
              <a:rPr lang="en-US" dirty="0" err="1"/>
              <a:t>archiveArtifacts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artifacts</a:t>
            </a:r>
            <a:r>
              <a:rPr lang="en-US" dirty="0"/>
              <a:t>: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'search/**'</a:t>
            </a:r>
            <a:r>
              <a:rPr lang="en-US" dirty="0"/>
              <a:t>,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fingerprint</a:t>
            </a:r>
            <a:r>
              <a:rPr lang="en-US" dirty="0"/>
              <a:t>: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true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</a:t>
            </a:r>
            <a:r>
              <a:rPr lang="en-US" dirty="0"/>
              <a:t>},</a:t>
            </a:r>
            <a:br>
              <a:rPr lang="en-US" dirty="0"/>
            </a:br>
            <a:r>
              <a:rPr lang="en-US" dirty="0"/>
              <a:t>                       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"order-module"</a:t>
            </a:r>
            <a:r>
              <a:rPr lang="en-US" dirty="0"/>
              <a:t>:{</a:t>
            </a:r>
            <a:br>
              <a:rPr lang="en-US" dirty="0"/>
            </a:br>
            <a:r>
              <a:rPr lang="en-US" dirty="0"/>
              <a:t>                           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// a directory 'order' is created for container test-output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run --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SELENIUM_HUB=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BROWSER=chrome -e MODULE=order-module.xml -v </a:t>
            </a:r>
            <a:r>
              <a:rPr lang="en-US" dirty="0"/>
              <a:t>${WORKSPACE}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/order:/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usr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/share/tag/test-output  --network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nashpaz1/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containertest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//archive all the files under 'order' directory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r>
              <a:rPr lang="en-US" dirty="0" err="1"/>
              <a:t>archiveArtifacts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artifacts</a:t>
            </a:r>
            <a:r>
              <a:rPr lang="en-US" dirty="0"/>
              <a:t>: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'order/**'</a:t>
            </a:r>
            <a:r>
              <a:rPr lang="en-US" dirty="0"/>
              <a:t>,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fingerprint</a:t>
            </a:r>
            <a:r>
              <a:rPr lang="en-US" dirty="0"/>
              <a:t>: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true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            )</a:t>
            </a:r>
            <a:br>
              <a:rPr lang="en-US" dirty="0"/>
            </a:br>
            <a:r>
              <a:rPr lang="en-US" dirty="0"/>
              <a:t>            }</a:t>
            </a:r>
            <a:br>
              <a:rPr lang="en-US" dirty="0"/>
            </a:br>
            <a:r>
              <a:rPr lang="en-US" dirty="0"/>
              <a:t>        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    post{</a:t>
            </a:r>
            <a:br>
              <a:rPr lang="en-US" dirty="0"/>
            </a:br>
            <a:r>
              <a:rPr lang="en-US" dirty="0"/>
              <a:t>        always {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vf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${chrome}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vf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${</a:t>
            </a:r>
            <a:r>
              <a:rPr lang="en-US" dirty="0" err="1"/>
              <a:t>firefox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vf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network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}</a:t>
            </a:r>
            <a:endParaRPr lang="en-US" dirty="0">
              <a:hlinkClick r:id="rId4"/>
            </a:endParaRPr>
          </a:p>
          <a:p>
            <a:endParaRPr lang="en-US" dirty="0">
              <a:hlinkClick r:id="rId4"/>
            </a:endParaRPr>
          </a:p>
          <a:p>
            <a:endParaRPr lang="en-US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426435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latinLnBrk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850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5245260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2955555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build </a:t>
            </a:r>
            <a:r>
              <a:rPr lang="en-US" sz="1200" b="1" dirty="0">
                <a:effectLst/>
                <a:latin typeface="Calibri"/>
                <a:ea typeface="Calibri"/>
                <a:cs typeface="Calibri"/>
                <a:sym typeface="Calibri"/>
              </a:rPr>
              <a:t>--target </a:t>
            </a:r>
            <a:r>
              <a:rPr lang="en-US" sz="1200" b="1" dirty="0" err="1">
                <a:effectLst/>
                <a:latin typeface="Calibri"/>
                <a:ea typeface="Calibri"/>
                <a:cs typeface="Calibri"/>
                <a:sym typeface="Calibri"/>
              </a:rPr>
              <a:t>nameOfSomeStage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-t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example-node:latest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//build</a:t>
            </a:r>
            <a:r>
              <a:rPr lang="en-US" sz="1200" baseline="0" dirty="0">
                <a:effectLst/>
                <a:latin typeface="Calibri"/>
                <a:ea typeface="Calibri"/>
                <a:cs typeface="Calibri"/>
                <a:sym typeface="Calibri"/>
              </a:rPr>
              <a:t> one particular stage</a:t>
            </a:r>
            <a:endParaRPr lang="en-US" sz="1200" dirty="0"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dirty="0"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FROM alpine AS builder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WORKDIR /app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RUN echo "He" &gt; ./some_file.txt 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# Production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env</a:t>
            </a:r>
            <a:endParaRPr lang="en-US" sz="1200" dirty="0"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FROM alpine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WORKDIR /app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COPY --from=builder /app/some_file.txt ./some_file.txt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CMD ["/bin/bash", "-c", "sleep 12000000"]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EXPOSE 80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483640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0813209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>
                <a:hlinkClick r:id="rId3"/>
              </a:rPr>
              <a:t>https://tecadmin.net/tutorial/docker/docker-compose-example/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018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Docker can package an application and its dependencies in a virtual container that can run on any Linux server. This helps provide flexibility and portability enabling the application to be run in various locations, whether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On-premises software"/>
              </a:rPr>
              <a:t>on-premises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in a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Public cloud"/>
              </a:rPr>
              <a:t>public cloud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or in a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Private cloud"/>
              </a:rPr>
              <a:t>private cloud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b="0" i="0" u="none" strike="noStrike" baseline="3000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/>
              </a:rPr>
              <a:t>[31]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07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Docker engine installed on host instead of a whole OS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38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pull a check</a:t>
            </a:r>
            <a:r>
              <a:rPr lang="en-US" baseline="0" dirty="0"/>
              <a:t> is made for different layers</a:t>
            </a:r>
          </a:p>
          <a:p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Arial"/>
              </a:rPr>
              <a:t>Layers can be reused by images. For example, the </a:t>
            </a:r>
            <a:r>
              <a:rPr lang="en-US" sz="1200" b="0" i="0" dirty="0" err="1">
                <a:effectLst/>
                <a:latin typeface="+mn-lt"/>
                <a:ea typeface="+mn-ea"/>
                <a:cs typeface="+mn-cs"/>
                <a:sym typeface="Arial"/>
              </a:rPr>
              <a:t>debian:jessie</a:t>
            </a:r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Arial"/>
              </a:rPr>
              <a:t> image shares both layers with </a:t>
            </a:r>
            <a:r>
              <a:rPr lang="en-US" sz="1200" b="0" i="0" dirty="0" err="1">
                <a:effectLst/>
                <a:latin typeface="+mn-lt"/>
                <a:ea typeface="+mn-ea"/>
                <a:cs typeface="+mn-cs"/>
                <a:sym typeface="Arial"/>
              </a:rPr>
              <a:t>debian:latest</a:t>
            </a:r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Arial"/>
              </a:rPr>
              <a:t>. Pulling the </a:t>
            </a:r>
            <a:r>
              <a:rPr lang="en-US" sz="1200" b="0" i="0" dirty="0" err="1">
                <a:effectLst/>
                <a:latin typeface="+mn-lt"/>
                <a:ea typeface="+mn-ea"/>
                <a:cs typeface="+mn-cs"/>
                <a:sym typeface="Arial"/>
              </a:rPr>
              <a:t>debian:jessie</a:t>
            </a:r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Arial"/>
              </a:rPr>
              <a:t> image therefore only pulls its metadata, but not its layers, because all layers are already present locally:</a:t>
            </a:r>
            <a:endParaRPr lang="en-US" dirty="0"/>
          </a:p>
          <a:p>
            <a:pPr rtl="0"/>
            <a:r>
              <a:rPr lang="sv-SE" dirty="0"/>
              <a:t>ll /var/lib/docker/overlay/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663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Multi-Tenancy – with wrapping services (compose, k8s), or each</a:t>
            </a:r>
          </a:p>
        </p:txBody>
      </p:sp>
    </p:spTree>
    <p:extLst>
      <p:ext uri="{BB962C8B-B14F-4D97-AF65-F5344CB8AC3E}">
        <p14:creationId xmlns:p14="http://schemas.microsoft.com/office/powerpoint/2010/main" val="4238144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לא ללמד את </a:t>
            </a:r>
            <a:r>
              <a:rPr lang="he-IL" dirty="0" err="1"/>
              <a:t>המכונת</a:t>
            </a:r>
            <a:r>
              <a:rPr lang="he-IL" dirty="0"/>
              <a:t> כביסה לדבר </a:t>
            </a:r>
            <a:r>
              <a:rPr lang="he-IL" dirty="0" err="1"/>
              <a:t>ברווזית</a:t>
            </a:r>
            <a:r>
              <a:rPr lang="he-IL" dirty="0"/>
              <a:t>, ולא להכניס את הברווז למכונת הכביסה. לשים כרית באמצע שתיקח נוצות מהברווז (ובהמשך מתרנגולת, תוכי או בת יענה)</a:t>
            </a:r>
          </a:p>
          <a:p>
            <a:r>
              <a:rPr lang="he-IL" dirty="0"/>
              <a:t>שירות </a:t>
            </a:r>
            <a:r>
              <a:rPr lang="he-IL" dirty="0" err="1"/>
              <a:t>אוטנטיקציה</a:t>
            </a:r>
            <a:r>
              <a:rPr lang="he-IL" dirty="0"/>
              <a:t> שמפתחים כתבו בתוכו דיבור עם בסיס נתונים מסוים ואז הוסיפו להם דיבור עם בסיס נתונים מסוג אחר – במקום לכתוב שוב לתוך שירות </a:t>
            </a:r>
            <a:r>
              <a:rPr lang="he-IL" dirty="0" err="1"/>
              <a:t>האוטנטיקציה</a:t>
            </a:r>
            <a:r>
              <a:rPr lang="he-IL" dirty="0"/>
              <a:t>, </a:t>
            </a:r>
            <a:r>
              <a:rPr lang="he-IL" dirty="0" err="1"/>
              <a:t>קומפוננטה</a:t>
            </a:r>
            <a:r>
              <a:rPr lang="he-IL" dirty="0"/>
              <a:t> באמצע שתתרגם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99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1" name="Shape 2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Automatically build a Docker image on Docker-Hub: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Example: playground-</a:t>
            </a:r>
            <a:r>
              <a:rPr dirty="0" err="1"/>
              <a:t>docker</a:t>
            </a:r>
            <a:r>
              <a:rPr dirty="0"/>
              <a:t>-</a:t>
            </a:r>
            <a:r>
              <a:rPr dirty="0" err="1"/>
              <a:t>echoey</a:t>
            </a:r>
            <a:r>
              <a:rPr dirty="0"/>
              <a:t> in </a:t>
            </a:r>
            <a:r>
              <a:rPr dirty="0" err="1"/>
              <a:t>Bitbucket</a:t>
            </a:r>
            <a:r>
              <a:rPr dirty="0"/>
              <a:t>: https://bitbucket.org/inftec/playground-docker-echoey/overview 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Automated Build Repository on Docker Hub: https://registry.hub.docker.com/u/pazoozoo/playground-docker-echoey/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Build took around 5 minutes...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Run on AWS Elastic Beanstalk:</a:t>
            </a:r>
          </a:p>
          <a:p>
            <a:pPr marL="171450" indent="-171450" algn="l">
              <a:buClr>
                <a:srgbClr val="000000"/>
              </a:buClr>
              <a:buSzPct val="100000"/>
              <a:buFont typeface="Trebuchet MS"/>
              <a:buChar char="-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Need to ZIP </a:t>
            </a:r>
            <a:r>
              <a:rPr dirty="0" err="1"/>
              <a:t>Dockerfile</a:t>
            </a:r>
            <a:r>
              <a:rPr dirty="0"/>
              <a:t> and dependencies (ADD files)</a:t>
            </a:r>
          </a:p>
          <a:p>
            <a:pPr marL="171450" indent="-171450" algn="l">
              <a:buClr>
                <a:srgbClr val="000000"/>
              </a:buClr>
              <a:buSzPct val="100000"/>
              <a:buFont typeface="Trebuchet MS"/>
              <a:buChar char="-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Beanstalk environment expects HTTP service on first </a:t>
            </a:r>
            <a:r>
              <a:rPr dirty="0" err="1"/>
              <a:t>EXPOSEd</a:t>
            </a:r>
            <a:r>
              <a:rPr dirty="0"/>
              <a:t> port though → not working with dummy echo service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tif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tif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2060848"/>
            <a:ext cx="8208912" cy="122413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400" b="1" i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76252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 rot="5400000">
            <a:off x="5052216" y="2491582"/>
            <a:ext cx="5211765" cy="20574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 rot="5400000">
            <a:off x="861217" y="510381"/>
            <a:ext cx="5211765" cy="60198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101"/>
          <p:cNvSpPr txBox="1"/>
          <p:nvPr/>
        </p:nvSpPr>
        <p:spPr>
          <a:xfrm>
            <a:off x="211086" y="6255950"/>
            <a:ext cx="3352801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r>
              <a:t> 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5" y="6341243"/>
            <a:ext cx="393316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42888" y="277308"/>
            <a:ext cx="8643937" cy="817562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rgbClr val="04617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2885" y="6434572"/>
            <a:ext cx="231236" cy="214659"/>
          </a:xfrm>
          <a:prstGeom prst="rect">
            <a:avLst/>
          </a:prstGeom>
        </p:spPr>
        <p:txBody>
          <a:bodyPr lIns="45699" tIns="45699" rIns="45699" bIns="45699" anchor="ctr"/>
          <a:lstStyle>
            <a:lvl1pPr algn="l">
              <a:defRPr sz="900">
                <a:solidFill>
                  <a:srgbClr val="79797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שקף שער_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Obraz 15" descr="Obraz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1446"/>
            <a:ext cx="9152515" cy="686554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Rectangle 15"/>
          <p:cNvSpPr/>
          <p:nvPr/>
        </p:nvSpPr>
        <p:spPr>
          <a:xfrm>
            <a:off x="-4258" y="-7566"/>
            <a:ext cx="9152516" cy="34323"/>
          </a:xfrm>
          <a:prstGeom prst="rect">
            <a:avLst/>
          </a:prstGeom>
          <a:solidFill>
            <a:srgbClr val="4F81B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33412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9D6F83-9EF8-4033-831C-8428C6508E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526" y="-15414"/>
            <a:ext cx="9153526" cy="816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53D2DE-FC46-3B42-A6BB-72E6BF864A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"/>
            <a:ext cx="9144000" cy="831273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340768"/>
            <a:ext cx="8064896" cy="5760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2132856"/>
            <a:ext cx="8496944" cy="3816424"/>
          </a:xfrm>
          <a:prstGeom prst="rect">
            <a:avLst/>
          </a:prstGeom>
        </p:spPr>
        <p:txBody>
          <a:bodyPr/>
          <a:lstStyle>
            <a:lvl1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altLang="he-IL" dirty="0"/>
              <a:t>Fourth level</a:t>
            </a:r>
          </a:p>
          <a:p>
            <a:pPr lvl="4"/>
            <a:r>
              <a:rPr lang="en-US" altLang="he-IL" dirty="0"/>
              <a:t>Fifth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618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23528" y="2132856"/>
            <a:ext cx="8496944" cy="3816424"/>
          </a:xfrm>
          <a:prstGeom prst="rect">
            <a:avLst/>
          </a:prstGeom>
        </p:spPr>
        <p:txBody>
          <a:bodyPr/>
          <a:lstStyle>
            <a:lvl1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0574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»"/>
              <a:tabLst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altLang="he-IL" dirty="0"/>
              <a:t>Fourth level</a:t>
            </a:r>
          </a:p>
          <a:p>
            <a:pPr lvl="4"/>
            <a:r>
              <a:rPr lang="en-US" altLang="he-IL" dirty="0"/>
              <a:t>Fifth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3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943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ection Header">
    <p:bg>
      <p:bgPr>
        <a:gradFill flip="none" rotWithShape="1"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530351" y="1316736"/>
            <a:ext cx="7772401" cy="136245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30351" y="2704663"/>
            <a:ext cx="7772401" cy="150971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  <a:lvl2pPr marL="0" indent="0">
              <a:buClrTx/>
              <a:buSzTx/>
              <a:buFontTx/>
              <a:buNone/>
            </a:lvl2pPr>
            <a:lvl3pPr marL="0" indent="0">
              <a:buClrTx/>
              <a:buSzTx/>
              <a:buFontTx/>
              <a:buNone/>
            </a:lvl3pPr>
            <a:lvl4pPr marL="0" indent="0">
              <a:buClrTx/>
              <a:buSzTx/>
              <a:buFontTx/>
              <a:buNone/>
            </a:lvl4pPr>
            <a:lvl5pPr marL="0" indent="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5" y="6341243"/>
            <a:ext cx="393316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66"/>
          <p:cNvSpPr/>
          <p:nvPr/>
        </p:nvSpPr>
        <p:spPr>
          <a:xfrm>
            <a:off x="7812360" y="6334986"/>
            <a:ext cx="1331641" cy="5230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5" y="6341243"/>
            <a:ext cx="393316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685800" y="514351"/>
            <a:ext cx="2743200" cy="116205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85800" y="1676400"/>
            <a:ext cx="2743200" cy="45720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  <a:lvl2pPr marL="0" indent="0">
              <a:buClrTx/>
              <a:buSzTx/>
              <a:buFontTx/>
              <a:buNone/>
            </a:lvl2pPr>
            <a:lvl3pPr marL="0" indent="0">
              <a:buClrTx/>
              <a:buSzTx/>
              <a:buFontTx/>
              <a:buNone/>
            </a:lvl3pPr>
            <a:lvl4pPr marL="0" indent="0">
              <a:buClrTx/>
              <a:buSzTx/>
              <a:buFontTx/>
              <a:buNone/>
            </a:lvl4pPr>
            <a:lvl5pPr marL="0" indent="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hape 71"/>
          <p:cNvSpPr txBox="1">
            <a:spLocks noGrp="1"/>
          </p:cNvSpPr>
          <p:nvPr>
            <p:ph type="body" sz="half" idx="13"/>
          </p:nvPr>
        </p:nvSpPr>
        <p:spPr>
          <a:xfrm>
            <a:off x="3867150" y="1143000"/>
            <a:ext cx="5111750" cy="4572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" name="Shape 75"/>
          <p:cNvSpPr txBox="1"/>
          <p:nvPr/>
        </p:nvSpPr>
        <p:spPr>
          <a:xfrm>
            <a:off x="211086" y="6255950"/>
            <a:ext cx="3352801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r>
              <a:t> </a:t>
            </a:r>
          </a:p>
        </p:txBody>
      </p:sp>
      <p:pic>
        <p:nvPicPr>
          <p:cNvPr id="39" name="Obraz 15" descr="Obraz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21" y="6248399"/>
            <a:ext cx="9159922" cy="624059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5" y="6341243"/>
            <a:ext cx="393316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73B6D6-439C-4B4D-8D70-F30DC8D0E0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526" y="-15414"/>
            <a:ext cx="9153526" cy="816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2C7FC5-9081-AA46-A508-AE8FFA97CF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-1"/>
            <a:ext cx="9144000" cy="831273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77"/>
          <p:cNvSpPr/>
          <p:nvPr/>
        </p:nvSpPr>
        <p:spPr>
          <a:xfrm rot="11220000" flipH="1">
            <a:off x="3165753" y="1108076"/>
            <a:ext cx="5257802" cy="4114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984" y="0"/>
                </a:lnTo>
                <a:lnTo>
                  <a:pt x="21600" y="788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cap="rnd">
            <a:solidFill>
              <a:srgbClr val="C0C0C0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" name="Shape 78"/>
          <p:cNvSpPr/>
          <p:nvPr/>
        </p:nvSpPr>
        <p:spPr>
          <a:xfrm rot="11220000" flipH="1">
            <a:off x="8004133" y="5359767"/>
            <a:ext cx="155449" cy="155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FFFFFF"/>
            </a:solidFill>
            <a:bevel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609600" y="1176995"/>
            <a:ext cx="2212850" cy="158262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2828782"/>
            <a:ext cx="2209800" cy="217932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ClrTx/>
              <a:buSzTx/>
              <a:buFontTx/>
              <a:buNone/>
            </a:lvl1pPr>
            <a:lvl2pPr>
              <a:spcBef>
                <a:spcPts val="200"/>
              </a:spcBef>
              <a:buClrTx/>
              <a:buFontTx/>
            </a:lvl2pPr>
            <a:lvl3pPr>
              <a:spcBef>
                <a:spcPts val="200"/>
              </a:spcBef>
              <a:buClrTx/>
              <a:buFontTx/>
            </a:lvl3pPr>
            <a:lvl4pPr>
              <a:spcBef>
                <a:spcPts val="200"/>
              </a:spcBef>
              <a:buClrTx/>
              <a:buFontTx/>
            </a:lvl4pPr>
            <a:lvl5pPr>
              <a:spcBef>
                <a:spcPts val="200"/>
              </a:spcBef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hape 86"/>
          <p:cNvSpPr/>
          <p:nvPr/>
        </p:nvSpPr>
        <p:spPr>
          <a:xfrm rot="10800000" flipH="1">
            <a:off x="4381500" y="6250780"/>
            <a:ext cx="4762500" cy="607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2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" name="Shape 87"/>
          <p:cNvSpPr txBox="1"/>
          <p:nvPr/>
        </p:nvSpPr>
        <p:spPr>
          <a:xfrm>
            <a:off x="211086" y="6255950"/>
            <a:ext cx="3352801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r>
              <a:t> 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4" y="6341243"/>
            <a:ext cx="393317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xfrm rot="5400000">
            <a:off x="2377438" y="15238"/>
            <a:ext cx="4389121" cy="822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94"/>
          <p:cNvSpPr txBox="1"/>
          <p:nvPr/>
        </p:nvSpPr>
        <p:spPr>
          <a:xfrm>
            <a:off x="211086" y="6255950"/>
            <a:ext cx="3352801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r>
              <a:t> 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5" y="6341243"/>
            <a:ext cx="393316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6.jpeg"/><Relationship Id="rId5" Type="http://schemas.openxmlformats.org/officeDocument/2006/relationships/slideLayout" Target="../slideLayouts/slideLayout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>
            <a:extLst>
              <a:ext uri="{FF2B5EF4-FFF2-40B4-BE49-F238E27FC236}">
                <a16:creationId xmlns:a16="http://schemas.microsoft.com/office/drawing/2014/main" id="{2E480188-E481-4C5E-B4E6-E24C7F0270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23850" y="1628775"/>
            <a:ext cx="8496300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/>
              <a:t>Click to edit Master text styles</a:t>
            </a:r>
          </a:p>
          <a:p>
            <a:pPr lvl="1"/>
            <a:r>
              <a:rPr lang="en-US" altLang="he-IL"/>
              <a:t>Second level</a:t>
            </a:r>
          </a:p>
          <a:p>
            <a:pPr lvl="2"/>
            <a:r>
              <a:rPr lang="en-US" altLang="he-IL"/>
              <a:t>Third level</a:t>
            </a:r>
          </a:p>
          <a:p>
            <a:pPr lvl="3"/>
            <a:r>
              <a:rPr lang="en-US" altLang="he-IL"/>
              <a:t>Fourth level</a:t>
            </a:r>
          </a:p>
          <a:p>
            <a:pPr lvl="4"/>
            <a:r>
              <a:rPr lang="en-US" altLang="he-IL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7DC220-274D-C44E-AC6E-FE11280DA58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-1"/>
            <a:ext cx="9144000" cy="83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0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"/>
          <p:cNvSpPr/>
          <p:nvPr/>
        </p:nvSpPr>
        <p:spPr>
          <a:xfrm>
            <a:off x="-9526" y="-7144"/>
            <a:ext cx="9163051" cy="1041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66"/>
                </a:moveTo>
                <a:lnTo>
                  <a:pt x="9513" y="0"/>
                </a:lnTo>
                <a:cubicBezTo>
                  <a:pt x="10276" y="3326"/>
                  <a:pt x="14325" y="12084"/>
                  <a:pt x="16368" y="12084"/>
                </a:cubicBezTo>
                <a:cubicBezTo>
                  <a:pt x="18412" y="12084"/>
                  <a:pt x="20679" y="5005"/>
                  <a:pt x="21578" y="1811"/>
                </a:cubicBezTo>
                <a:lnTo>
                  <a:pt x="21600" y="7013"/>
                </a:lnTo>
                <a:cubicBezTo>
                  <a:pt x="21218" y="8462"/>
                  <a:pt x="18771" y="14521"/>
                  <a:pt x="16099" y="14455"/>
                </a:cubicBezTo>
                <a:cubicBezTo>
                  <a:pt x="13427" y="14389"/>
                  <a:pt x="8252" y="5433"/>
                  <a:pt x="5568" y="6618"/>
                </a:cubicBezTo>
                <a:cubicBezTo>
                  <a:pt x="2807" y="6882"/>
                  <a:pt x="1010" y="15871"/>
                  <a:pt x="0" y="21600"/>
                </a:cubicBezTo>
                <a:lnTo>
                  <a:pt x="22" y="66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Shape 10"/>
          <p:cNvSpPr/>
          <p:nvPr/>
        </p:nvSpPr>
        <p:spPr>
          <a:xfrm>
            <a:off x="4381500" y="-7146"/>
            <a:ext cx="4762500" cy="607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2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6" name="Shape 16"/>
          <p:cNvGrpSpPr/>
          <p:nvPr/>
        </p:nvGrpSpPr>
        <p:grpSpPr>
          <a:xfrm>
            <a:off x="-29295" y="-16116"/>
            <a:ext cx="9197181" cy="1058671"/>
            <a:chOff x="-1" y="-1"/>
            <a:chExt cx="9197179" cy="1058669"/>
          </a:xfrm>
        </p:grpSpPr>
        <p:sp>
          <p:nvSpPr>
            <p:cNvPr id="4" name="Shape 17"/>
            <p:cNvSpPr/>
            <p:nvPr/>
          </p:nvSpPr>
          <p:spPr>
            <a:xfrm rot="21435692">
              <a:off x="9616" y="218535"/>
              <a:ext cx="9163054" cy="621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1" extrusionOk="0">
                  <a:moveTo>
                    <a:pt x="0" y="19778"/>
                  </a:moveTo>
                  <a:cubicBezTo>
                    <a:pt x="1055" y="15110"/>
                    <a:pt x="3454" y="5630"/>
                    <a:pt x="6017" y="5774"/>
                  </a:cubicBezTo>
                  <a:cubicBezTo>
                    <a:pt x="8581" y="5917"/>
                    <a:pt x="12783" y="21600"/>
                    <a:pt x="15380" y="20638"/>
                  </a:cubicBezTo>
                  <a:cubicBezTo>
                    <a:pt x="17978" y="19675"/>
                    <a:pt x="20305" y="4300"/>
                    <a:pt x="21600" y="0"/>
                  </a:cubicBezTo>
                </a:path>
              </a:pathLst>
            </a:custGeom>
            <a:noFill/>
            <a:ln w="10775" cap="flat">
              <a:solidFill>
                <a:srgbClr val="33B7B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" name="Shape 18"/>
            <p:cNvSpPr/>
            <p:nvPr/>
          </p:nvSpPr>
          <p:spPr>
            <a:xfrm rot="21435692">
              <a:off x="14472" y="291985"/>
              <a:ext cx="9175816" cy="507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2" extrusionOk="0">
                  <a:moveTo>
                    <a:pt x="0" y="18514"/>
                  </a:moveTo>
                  <a:cubicBezTo>
                    <a:pt x="1023" y="16364"/>
                    <a:pt x="3563" y="5413"/>
                    <a:pt x="6136" y="5767"/>
                  </a:cubicBezTo>
                  <a:cubicBezTo>
                    <a:pt x="8710" y="6121"/>
                    <a:pt x="12864" y="21600"/>
                    <a:pt x="15441" y="20639"/>
                  </a:cubicBezTo>
                  <a:cubicBezTo>
                    <a:pt x="18019" y="19678"/>
                    <a:pt x="20319" y="4300"/>
                    <a:pt x="21600" y="0"/>
                  </a:cubicBezTo>
                </a:path>
              </a:pathLst>
            </a:cu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7" name="Shape 20" descr="Shap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238" y="6372288"/>
            <a:ext cx="1070038" cy="36606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21"/>
          <p:cNvSpPr txBox="1"/>
          <p:nvPr/>
        </p:nvSpPr>
        <p:spPr>
          <a:xfrm>
            <a:off x="1008115" y="6441394"/>
            <a:ext cx="1125485" cy="239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100">
                <a:solidFill>
                  <a:srgbClr val="595959"/>
                </a:solidFill>
              </a:defRPr>
            </a:lvl1pPr>
          </a:lstStyle>
          <a:p>
            <a:r>
              <a:t>THINK Beyond</a:t>
            </a:r>
          </a:p>
        </p:txBody>
      </p:sp>
      <p:sp>
        <p:nvSpPr>
          <p:cNvPr id="9" name="Title Text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3" tIns="91423" rIns="91423" bIns="91423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10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935478"/>
            <a:ext cx="8229600" cy="438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3" tIns="91423" rIns="91423" bIns="914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59884" y="5976119"/>
            <a:ext cx="393317" cy="380232"/>
          </a:xfrm>
          <a:prstGeom prst="rect">
            <a:avLst/>
          </a:prstGeom>
          <a:ln w="12700">
            <a:miter lim="400000"/>
          </a:ln>
        </p:spPr>
        <p:txBody>
          <a:bodyPr wrap="none" lIns="91423" tIns="91423" rIns="91423" bIns="91423" anchor="b">
            <a:spAutoFit/>
          </a:bodyPr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hf hdr="0" ft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274320" marR="0" indent="-11747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640080" marR="0" indent="-12954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914400" marR="0" indent="-16065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188719" marR="0" indent="-12826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463038" marR="0" indent="-135888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737360" marR="0" indent="-12191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920238" marR="0" indent="-11176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2194560" marR="0" indent="-8636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•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2468878" marR="0" indent="-93977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•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nashpaz123/Please-Contain-Yourself" TargetMode="Externa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leniumHQ/docker-selenium/blob/master/NodeBase/Dockerfil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jenkins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jenkinsci/docker/blob/master/README.md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10.164.40.11:8888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10.164.40.11:8888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shpaz123/Please-Contain-Yourself/tree/master/2-Long_Lived_Containers" TargetMode="External"/><Relationship Id="rId2" Type="http://schemas.openxmlformats.org/officeDocument/2006/relationships/hyperlink" Target="https://github.com/nashpaz123/Please-Contain-Yourself/tree/master/3-Bundle_Your_App_Into_An_Image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ashpaz123/Please-Contain-Yourself/tree/master/6-Docker_Compose_For_Multi-Container_Apps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9-SOzep73w" TargetMode="External"/><Relationship Id="rId2" Type="http://schemas.openxmlformats.org/officeDocument/2006/relationships/hyperlink" Target="https://www.youtube.com/watch?v=3I9PkvZ80BQ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johnbryce.zoom.us/j/91946170618?pwd=aXh4bUVXTmlzQTEzRE1sL01OQmlHUT09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abriel Ben Harosh Hasson"/>
          <p:cNvSpPr txBox="1">
            <a:spLocks noGrp="1"/>
          </p:cNvSpPr>
          <p:nvPr>
            <p:ph type="title" idx="4294967295"/>
          </p:nvPr>
        </p:nvSpPr>
        <p:spPr>
          <a:xfrm>
            <a:off x="338741" y="5215264"/>
            <a:ext cx="8466078" cy="369629"/>
          </a:xfrm>
          <a:prstGeom prst="rect">
            <a:avLst/>
          </a:prstGeom>
        </p:spPr>
        <p:txBody>
          <a:bodyPr>
            <a:noAutofit/>
          </a:bodyPr>
          <a:lstStyle>
            <a:lvl1pPr defTabSz="1048068">
              <a:tabLst>
                <a:tab pos="304800" algn="l"/>
              </a:tabLst>
              <a:defRPr sz="2200"/>
            </a:lvl1pPr>
          </a:lstStyle>
          <a:p>
            <a:r>
              <a:rPr lang="en-US" sz="4000" b="1" dirty="0">
                <a:solidFill>
                  <a:srgbClr val="004F6D"/>
                </a:solidFill>
                <a:latin typeface="Liron"/>
                <a:sym typeface="Liron"/>
              </a:rPr>
              <a:t>Nahshon (Nash) Paz</a:t>
            </a:r>
            <a:br>
              <a:rPr lang="en-US" sz="4000" b="1" dirty="0">
                <a:solidFill>
                  <a:srgbClr val="004F6D"/>
                </a:solidFill>
                <a:latin typeface="Liron"/>
                <a:sym typeface="Liron"/>
              </a:rPr>
            </a:br>
            <a:r>
              <a:rPr lang="en-US" sz="4000" b="1" dirty="0">
                <a:solidFill>
                  <a:srgbClr val="004F6D"/>
                </a:solidFill>
                <a:latin typeface="Liron"/>
                <a:sym typeface="Liron"/>
              </a:rPr>
              <a:t>nash@matrix.co.il</a:t>
            </a:r>
            <a:endParaRPr sz="4000" b="1" dirty="0">
              <a:solidFill>
                <a:srgbClr val="004F6D"/>
              </a:solidFill>
              <a:latin typeface="Liron"/>
              <a:sym typeface="Liron"/>
            </a:endParaRPr>
          </a:p>
        </p:txBody>
      </p:sp>
      <p:grpSp>
        <p:nvGrpSpPr>
          <p:cNvPr id="119" name="Rectangle 2"/>
          <p:cNvGrpSpPr/>
          <p:nvPr/>
        </p:nvGrpSpPr>
        <p:grpSpPr>
          <a:xfrm>
            <a:off x="1708806" y="1646010"/>
            <a:ext cx="5726123" cy="2067181"/>
            <a:chOff x="737" y="-365790"/>
            <a:chExt cx="5726122" cy="2067179"/>
          </a:xfrm>
        </p:grpSpPr>
        <p:sp>
          <p:nvSpPr>
            <p:cNvPr id="117" name="Rectangle"/>
            <p:cNvSpPr/>
            <p:nvPr/>
          </p:nvSpPr>
          <p:spPr>
            <a:xfrm rot="21596067">
              <a:off x="911" y="104874"/>
              <a:ext cx="5725948" cy="159651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118" name="Docker &amp; Hands-On"/>
            <p:cNvSpPr txBox="1"/>
            <p:nvPr/>
          </p:nvSpPr>
          <p:spPr>
            <a:xfrm rot="21596067">
              <a:off x="737" y="-365790"/>
              <a:ext cx="5725948" cy="2031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4200"/>
              </a:pPr>
              <a:endParaRPr dirty="0"/>
            </a:p>
            <a:p>
              <a:pPr algn="ctr">
                <a:defRPr sz="4200"/>
              </a:pPr>
              <a:r>
                <a:rPr dirty="0"/>
                <a:t>Docker </a:t>
              </a:r>
              <a:r>
                <a:rPr lang="en-US" dirty="0"/>
                <a:t>admin </a:t>
              </a:r>
              <a:r>
                <a:rPr dirty="0"/>
                <a:t>&amp; Hands-On</a:t>
              </a:r>
            </a:p>
          </p:txBody>
        </p:sp>
      </p:grpSp>
      <p:pic>
        <p:nvPicPr>
          <p:cNvPr id="12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41" y="816669"/>
            <a:ext cx="1830505" cy="1094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636" y="965043"/>
            <a:ext cx="2383454" cy="845926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AE03D4-7C13-43C0-AC10-3C0E55B33BCE}"/>
              </a:ext>
            </a:extLst>
          </p:cNvPr>
          <p:cNvSpPr txBox="1"/>
          <p:nvPr/>
        </p:nvSpPr>
        <p:spPr>
          <a:xfrm>
            <a:off x="338741" y="5607116"/>
            <a:ext cx="4581144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https://github.com/nashpaz123/Please-Contain-Yourself</a:t>
            </a:r>
            <a:r>
              <a:rPr lang="en-US" dirty="0"/>
              <a:t> or google: “nashpaz123 please”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3"/>
          <p:cNvSpPr txBox="1">
            <a:spLocks noGrp="1"/>
          </p:cNvSpPr>
          <p:nvPr>
            <p:ph type="title"/>
          </p:nvPr>
        </p:nvSpPr>
        <p:spPr>
          <a:xfrm>
            <a:off x="50799" y="463551"/>
            <a:ext cx="5318375" cy="1162051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Docker Use Cases</a:t>
            </a:r>
          </a:p>
        </p:txBody>
      </p:sp>
      <p:sp>
        <p:nvSpPr>
          <p:cNvPr id="140" name="Rectangle 2"/>
          <p:cNvSpPr txBox="1">
            <a:spLocks noGrp="1"/>
          </p:cNvSpPr>
          <p:nvPr>
            <p:ph type="body" idx="1"/>
          </p:nvPr>
        </p:nvSpPr>
        <p:spPr>
          <a:xfrm>
            <a:off x="25400" y="1654775"/>
            <a:ext cx="8788598" cy="4572003"/>
          </a:xfrm>
          <a:prstGeom prst="rect">
            <a:avLst/>
          </a:prstGeom>
        </p:spPr>
        <p:txBody>
          <a:bodyPr/>
          <a:lstStyle/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</a:t>
            </a:r>
            <a:r>
              <a:rPr sz="2800" dirty="0"/>
              <a:t>Development Environment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sz="2800" dirty="0"/>
              <a:t> Quick evaluation of software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800" dirty="0"/>
              <a:t> Microservices</a:t>
            </a:r>
            <a:endParaRPr sz="2800" dirty="0"/>
          </a:p>
          <a:p>
            <a:pPr marL="274320" indent="-117475"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sz="2800" dirty="0"/>
              <a:t> Unified execution environment </a:t>
            </a:r>
            <a:br>
              <a:rPr lang="en-US" sz="2800" dirty="0"/>
            </a:br>
            <a:br>
              <a:rPr lang="en-US" sz="2800" dirty="0"/>
            </a:br>
            <a:r>
              <a:rPr sz="2800" dirty="0"/>
              <a:t>(dev → test → prod (local, VM, cloud, …)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4"/>
          <p:cNvSpPr txBox="1">
            <a:spLocks noGrp="1"/>
          </p:cNvSpPr>
          <p:nvPr>
            <p:ph type="title"/>
          </p:nvPr>
        </p:nvSpPr>
        <p:spPr>
          <a:xfrm>
            <a:off x="29519" y="514351"/>
            <a:ext cx="6180515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Micro </a:t>
            </a:r>
            <a:endParaRPr dirty="0"/>
          </a:p>
        </p:txBody>
      </p:sp>
      <p:sp>
        <p:nvSpPr>
          <p:cNvPr id="124" name="Text Placeholder 6"/>
          <p:cNvSpPr txBox="1">
            <a:spLocks noGrp="1"/>
          </p:cNvSpPr>
          <p:nvPr>
            <p:ph type="body" idx="1"/>
          </p:nvPr>
        </p:nvSpPr>
        <p:spPr>
          <a:xfrm>
            <a:off x="29519" y="1701800"/>
            <a:ext cx="7888931" cy="4142674"/>
          </a:xfrm>
          <a:prstGeom prst="rect">
            <a:avLst/>
          </a:prstGeom>
        </p:spPr>
        <p:txBody>
          <a:bodyPr/>
          <a:lstStyle/>
          <a:p>
            <a:pPr indent="147433" defTabSz="859536"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 err="1"/>
              <a:t>Microservices</a:t>
            </a:r>
            <a:r>
              <a:rPr lang="en-US" dirty="0"/>
              <a:t> vs monolith</a:t>
            </a:r>
          </a:p>
          <a:p>
            <a:pPr marL="285750" indent="-285750" defTabSz="859536">
              <a:spcBef>
                <a:spcPts val="400"/>
              </a:spcBef>
              <a:buFont typeface="Arial" panose="020B0604020202020204" pitchFamily="34" charset="0"/>
              <a:buChar char="•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Environment is packaged with service</a:t>
            </a:r>
          </a:p>
          <a:p>
            <a:pPr marL="285750" indent="-285750" defTabSz="859536">
              <a:spcBef>
                <a:spcPts val="400"/>
              </a:spcBef>
              <a:buFont typeface="Arial" panose="020B0604020202020204" pitchFamily="34" charset="0"/>
              <a:buChar char="•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Separation of dev environments, teams</a:t>
            </a:r>
          </a:p>
          <a:p>
            <a:pPr marL="285750" indent="-285750" defTabSz="859536">
              <a:spcBef>
                <a:spcPts val="400"/>
              </a:spcBef>
              <a:buFont typeface="Arial" panose="020B0604020202020204" pitchFamily="34" charset="0"/>
              <a:buChar char="•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Same across multiple deployments</a:t>
            </a:r>
          </a:p>
          <a:p>
            <a:pPr marL="285750" indent="-285750" defTabSz="859536">
              <a:spcBef>
                <a:spcPts val="400"/>
              </a:spcBef>
              <a:buFont typeface="Arial" panose="020B0604020202020204" pitchFamily="34" charset="0"/>
              <a:buChar char="•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Speed (size, layers)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2177349"/>
            <a:ext cx="4171950" cy="36671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2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B22C9-634E-406D-AD63-EEB55AFB9E5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F5624E-1D77-464A-9338-494AF5C43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69" y="1523955"/>
            <a:ext cx="2832978" cy="2142271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8AA950A4-314D-45B7-913E-AD7F0C07BA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519" y="329614"/>
            <a:ext cx="6180515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Micro 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CF7E8A-DCF2-4796-82CA-8768D8120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806" y="866775"/>
            <a:ext cx="1776025" cy="302373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077F51-2505-4063-851E-FE843C51DF93}"/>
              </a:ext>
            </a:extLst>
          </p:cNvPr>
          <p:cNvCxnSpPr/>
          <p:nvPr/>
        </p:nvCxnSpPr>
        <p:spPr>
          <a:xfrm>
            <a:off x="3441940" y="2277373"/>
            <a:ext cx="3459192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headEnd type="triangle"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C7DF6A2-047B-4748-8946-3BB309581802}"/>
              </a:ext>
            </a:extLst>
          </p:cNvPr>
          <p:cNvGrpSpPr/>
          <p:nvPr/>
        </p:nvGrpSpPr>
        <p:grpSpPr>
          <a:xfrm>
            <a:off x="3299821" y="1280751"/>
            <a:ext cx="3670587" cy="2710577"/>
            <a:chOff x="3273138" y="1462833"/>
            <a:chExt cx="3670587" cy="2710577"/>
          </a:xfrm>
        </p:grpSpPr>
        <p:pic>
          <p:nvPicPr>
            <p:cNvPr id="1026" name="Picture 2" descr="Amazon.com: Foamily 12&quot; x 20&quot; Premium Hypoallergenic Lumbar Stuffer Pillow  Insert Sham Square Form Polyester, Standard/White: Home &amp; Kitchen">
              <a:extLst>
                <a:ext uri="{FF2B5EF4-FFF2-40B4-BE49-F238E27FC236}">
                  <a16:creationId xmlns:a16="http://schemas.microsoft.com/office/drawing/2014/main" id="{CFFD0AE4-33B6-49B6-853E-6BB0638B88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759636" y="1867862"/>
              <a:ext cx="2710577" cy="1900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68DE7A-9248-41AE-A12C-B9CB82647C08}"/>
                </a:ext>
              </a:extLst>
            </p:cNvPr>
            <p:cNvSpPr txBox="1"/>
            <p:nvPr/>
          </p:nvSpPr>
          <p:spPr>
            <a:xfrm>
              <a:off x="6026989" y="2267060"/>
              <a:ext cx="916736" cy="427645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8CEB29-DA1F-42B7-A28F-D45CB6782F34}"/>
                </a:ext>
              </a:extLst>
            </p:cNvPr>
            <p:cNvSpPr txBox="1"/>
            <p:nvPr/>
          </p:nvSpPr>
          <p:spPr>
            <a:xfrm>
              <a:off x="3273138" y="2267060"/>
              <a:ext cx="916736" cy="427645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A4D443D-5333-4BDC-BC38-30A2F76CD90F}"/>
                </a:ext>
              </a:extLst>
            </p:cNvPr>
            <p:cNvCxnSpPr/>
            <p:nvPr/>
          </p:nvCxnSpPr>
          <p:spPr>
            <a:xfrm>
              <a:off x="3273138" y="2872596"/>
              <a:ext cx="781277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CA9D1BB-C030-4039-B0F4-6879612C4906}"/>
                </a:ext>
              </a:extLst>
            </p:cNvPr>
            <p:cNvCxnSpPr/>
            <p:nvPr/>
          </p:nvCxnSpPr>
          <p:spPr>
            <a:xfrm>
              <a:off x="6162448" y="2872596"/>
              <a:ext cx="781277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CFB69D-F410-4AE1-A541-7E4C3083AF53}"/>
              </a:ext>
            </a:extLst>
          </p:cNvPr>
          <p:cNvGrpSpPr/>
          <p:nvPr/>
        </p:nvGrpSpPr>
        <p:grpSpPr>
          <a:xfrm>
            <a:off x="345057" y="3962686"/>
            <a:ext cx="8453886" cy="2042034"/>
            <a:chOff x="345057" y="3962686"/>
            <a:chExt cx="8453886" cy="2042034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D298F18-5CFC-41A1-96AF-0B6FB248CFED}"/>
                </a:ext>
              </a:extLst>
            </p:cNvPr>
            <p:cNvGrpSpPr/>
            <p:nvPr/>
          </p:nvGrpSpPr>
          <p:grpSpPr>
            <a:xfrm>
              <a:off x="345057" y="3962686"/>
              <a:ext cx="8453886" cy="2042034"/>
              <a:chOff x="345057" y="3962686"/>
              <a:chExt cx="8453886" cy="204203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EC25B96-5579-4D30-8BB5-E0EC0D742D6B}"/>
                  </a:ext>
                </a:extLst>
              </p:cNvPr>
              <p:cNvSpPr txBox="1"/>
              <p:nvPr/>
            </p:nvSpPr>
            <p:spPr>
              <a:xfrm>
                <a:off x="7457357" y="4417775"/>
                <a:ext cx="1341586" cy="1426288"/>
              </a:xfrm>
              <a:prstGeom prst="rect">
                <a:avLst/>
              </a:prstGeom>
              <a:noFill/>
              <a:ln w="12700" cap="rnd">
                <a:solidFill>
                  <a:schemeClr val="accent1"/>
                </a:solidFill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156845">
                  <a:lnSpc>
                    <a:spcPct val="150000"/>
                  </a:lnSpc>
                  <a:buClr>
                    <a:schemeClr val="accent3"/>
                  </a:buClr>
                  <a:buSzPct val="100000"/>
                  <a:defRPr sz="2000" b="1">
                    <a:solidFill>
                      <a:srgbClr val="03495C"/>
                    </a:solidFill>
                    <a:latin typeface="Comic Sans MS"/>
                    <a:ea typeface="Comic Sans MS"/>
                    <a:cs typeface="Comic Sans MS"/>
                    <a:sym typeface="Comic Sans MS"/>
                  </a:defRPr>
                </a:pPr>
                <a:r>
                  <a:rPr lang="en-US" dirty="0"/>
                  <a:t>User </a:t>
                </a:r>
              </a:p>
              <a:p>
                <a:pPr marL="156845">
                  <a:lnSpc>
                    <a:spcPct val="150000"/>
                  </a:lnSpc>
                  <a:buClr>
                    <a:schemeClr val="accent3"/>
                  </a:buClr>
                  <a:buSzPct val="100000"/>
                  <a:defRPr sz="2000" b="1">
                    <a:solidFill>
                      <a:srgbClr val="03495C"/>
                    </a:solidFill>
                    <a:latin typeface="Comic Sans MS"/>
                    <a:ea typeface="Comic Sans MS"/>
                    <a:cs typeface="Comic Sans MS"/>
                    <a:sym typeface="Comic Sans MS"/>
                  </a:defRPr>
                </a:pPr>
                <a:r>
                  <a:rPr lang="en-US" dirty="0"/>
                  <a:t>auth</a:t>
                </a:r>
              </a:p>
              <a:p>
                <a:pPr marL="156845">
                  <a:lnSpc>
                    <a:spcPct val="150000"/>
                  </a:lnSpc>
                  <a:buClr>
                    <a:schemeClr val="accent3"/>
                  </a:buClr>
                  <a:buSzPct val="100000"/>
                  <a:defRPr sz="2000" b="1">
                    <a:solidFill>
                      <a:srgbClr val="03495C"/>
                    </a:solidFill>
                    <a:latin typeface="Comic Sans MS"/>
                    <a:ea typeface="Comic Sans MS"/>
                    <a:cs typeface="Comic Sans MS"/>
                    <a:sym typeface="Comic Sans MS"/>
                  </a:defRPr>
                </a:pPr>
                <a:r>
                  <a:rPr lang="en-US" dirty="0"/>
                  <a:t>service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7BFAAE-8B8B-46C3-94D1-52BC3F3D0978}"/>
                  </a:ext>
                </a:extLst>
              </p:cNvPr>
              <p:cNvSpPr txBox="1"/>
              <p:nvPr/>
            </p:nvSpPr>
            <p:spPr>
              <a:xfrm>
                <a:off x="345057" y="3962686"/>
                <a:ext cx="1561381" cy="615746"/>
              </a:xfrm>
              <a:prstGeom prst="rect">
                <a:avLst/>
              </a:prstGeom>
              <a:noFill/>
              <a:ln w="12700" cap="rnd">
                <a:solidFill>
                  <a:schemeClr val="accent1"/>
                </a:solidFill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156845">
                  <a:lnSpc>
                    <a:spcPct val="150000"/>
                  </a:lnSpc>
                  <a:buClr>
                    <a:schemeClr val="accent3"/>
                  </a:buClr>
                  <a:buSzPct val="100000"/>
                  <a:defRPr sz="2000" b="1">
                    <a:solidFill>
                      <a:srgbClr val="03495C"/>
                    </a:solidFill>
                    <a:latin typeface="Comic Sans MS"/>
                    <a:ea typeface="Comic Sans MS"/>
                    <a:cs typeface="Comic Sans MS"/>
                    <a:sym typeface="Comic Sans MS"/>
                  </a:defRPr>
                </a:pPr>
                <a:r>
                  <a:rPr lang="en-US" sz="1200" dirty="0"/>
                  <a:t>Finance DB (</a:t>
                </a:r>
                <a:r>
                  <a:rPr lang="en-US" sz="1200" dirty="0">
                    <a:solidFill>
                      <a:schemeClr val="accent5"/>
                    </a:solidFill>
                  </a:rPr>
                  <a:t>MySQL</a:t>
                </a:r>
                <a:r>
                  <a:rPr lang="en-US" sz="1200" dirty="0"/>
                  <a:t>)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25ED1C-472A-4278-9337-AC986DA1339D}"/>
                  </a:ext>
                </a:extLst>
              </p:cNvPr>
              <p:cNvSpPr txBox="1"/>
              <p:nvPr/>
            </p:nvSpPr>
            <p:spPr>
              <a:xfrm>
                <a:off x="345057" y="4675830"/>
                <a:ext cx="1561381" cy="615746"/>
              </a:xfrm>
              <a:prstGeom prst="rect">
                <a:avLst/>
              </a:prstGeom>
              <a:noFill/>
              <a:ln w="12700" cap="rnd">
                <a:solidFill>
                  <a:schemeClr val="accent1"/>
                </a:solidFill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156845">
                  <a:lnSpc>
                    <a:spcPct val="150000"/>
                  </a:lnSpc>
                  <a:buClr>
                    <a:schemeClr val="accent3"/>
                  </a:buClr>
                  <a:buSzPct val="100000"/>
                  <a:defRPr sz="2000" b="1">
                    <a:solidFill>
                      <a:srgbClr val="03495C"/>
                    </a:solidFill>
                    <a:latin typeface="Comic Sans MS"/>
                    <a:ea typeface="Comic Sans MS"/>
                    <a:cs typeface="Comic Sans MS"/>
                    <a:sym typeface="Comic Sans MS"/>
                  </a:defRPr>
                </a:pPr>
                <a:r>
                  <a:rPr lang="en-US" sz="1200" dirty="0"/>
                  <a:t>Finance DB (</a:t>
                </a:r>
                <a:r>
                  <a:rPr lang="en-US" sz="1200" dirty="0">
                    <a:solidFill>
                      <a:schemeClr val="accent3"/>
                    </a:solidFill>
                  </a:rPr>
                  <a:t>MSSQL</a:t>
                </a:r>
                <a:r>
                  <a:rPr lang="en-US" sz="1200" dirty="0"/>
                  <a:t>)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EA7D96-9798-4F2D-A3D8-2825442ACB8C}"/>
                  </a:ext>
                </a:extLst>
              </p:cNvPr>
              <p:cNvSpPr txBox="1"/>
              <p:nvPr/>
            </p:nvSpPr>
            <p:spPr>
              <a:xfrm>
                <a:off x="345057" y="5388974"/>
                <a:ext cx="1561381" cy="615746"/>
              </a:xfrm>
              <a:prstGeom prst="rect">
                <a:avLst/>
              </a:prstGeom>
              <a:noFill/>
              <a:ln w="12700" cap="rnd">
                <a:solidFill>
                  <a:schemeClr val="accent1"/>
                </a:solidFill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156845">
                  <a:lnSpc>
                    <a:spcPct val="150000"/>
                  </a:lnSpc>
                  <a:buClr>
                    <a:schemeClr val="accent3"/>
                  </a:buClr>
                  <a:buSzPct val="100000"/>
                  <a:defRPr sz="2000" b="1">
                    <a:solidFill>
                      <a:srgbClr val="03495C"/>
                    </a:solidFill>
                    <a:latin typeface="Comic Sans MS"/>
                    <a:ea typeface="Comic Sans MS"/>
                    <a:cs typeface="Comic Sans MS"/>
                    <a:sym typeface="Comic Sans MS"/>
                  </a:defRPr>
                </a:pPr>
                <a:r>
                  <a:rPr lang="en-US" sz="1200" dirty="0"/>
                  <a:t>Finance DB (</a:t>
                </a:r>
                <a:r>
                  <a:rPr lang="en-US" sz="1200" dirty="0">
                    <a:solidFill>
                      <a:srgbClr val="7030A0"/>
                    </a:solidFill>
                  </a:rPr>
                  <a:t>Postgres</a:t>
                </a:r>
                <a:r>
                  <a:rPr lang="en-US" sz="1200" dirty="0"/>
                  <a:t>)</a:t>
                </a:r>
              </a:p>
            </p:txBody>
          </p: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474732D-278F-466F-A9F6-A49A25EFF792}"/>
                </a:ext>
              </a:extLst>
            </p:cNvPr>
            <p:cNvCxnSpPr>
              <a:cxnSpLocks/>
            </p:cNvCxnSpPr>
            <p:nvPr/>
          </p:nvCxnSpPr>
          <p:spPr>
            <a:xfrm>
              <a:off x="2262742" y="4494114"/>
              <a:ext cx="4965132" cy="14884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068AAC1-0BBD-4EED-A302-2F9697A54661}"/>
                </a:ext>
              </a:extLst>
            </p:cNvPr>
            <p:cNvCxnSpPr>
              <a:cxnSpLocks/>
            </p:cNvCxnSpPr>
            <p:nvPr/>
          </p:nvCxnSpPr>
          <p:spPr>
            <a:xfrm>
              <a:off x="2262742" y="5060055"/>
              <a:ext cx="4965132" cy="14884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D6795437-9EA2-4012-B17F-EB1B3416E2FD}"/>
                </a:ext>
              </a:extLst>
            </p:cNvPr>
            <p:cNvCxnSpPr>
              <a:cxnSpLocks/>
            </p:cNvCxnSpPr>
            <p:nvPr/>
          </p:nvCxnSpPr>
          <p:spPr>
            <a:xfrm>
              <a:off x="2257102" y="5681963"/>
              <a:ext cx="4965132" cy="14884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3DF02AC-4C9A-4A3B-B4F8-7A834F759B54}"/>
              </a:ext>
            </a:extLst>
          </p:cNvPr>
          <p:cNvGrpSpPr/>
          <p:nvPr/>
        </p:nvGrpSpPr>
        <p:grpSpPr>
          <a:xfrm>
            <a:off x="2125648" y="3962686"/>
            <a:ext cx="5257980" cy="2142202"/>
            <a:chOff x="2102420" y="4058746"/>
            <a:chExt cx="5257980" cy="214220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9FD3B1F-1E06-42AA-9ADC-72F5DBEBA787}"/>
                </a:ext>
              </a:extLst>
            </p:cNvPr>
            <p:cNvGrpSpPr/>
            <p:nvPr/>
          </p:nvGrpSpPr>
          <p:grpSpPr>
            <a:xfrm>
              <a:off x="2102420" y="4058746"/>
              <a:ext cx="5257980" cy="2142202"/>
              <a:chOff x="2102420" y="4058746"/>
              <a:chExt cx="5257980" cy="2142202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41E0776-BF17-40F3-BACF-BD775916B803}"/>
                  </a:ext>
                </a:extLst>
              </p:cNvPr>
              <p:cNvSpPr txBox="1"/>
              <p:nvPr/>
            </p:nvSpPr>
            <p:spPr>
              <a:xfrm>
                <a:off x="2102420" y="4058746"/>
                <a:ext cx="5257980" cy="2142202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929C8DF-BE10-41AD-AA3F-B6D71CA04E76}"/>
                  </a:ext>
                </a:extLst>
              </p:cNvPr>
              <p:cNvSpPr txBox="1"/>
              <p:nvPr/>
            </p:nvSpPr>
            <p:spPr>
              <a:xfrm>
                <a:off x="4322014" y="4399262"/>
                <a:ext cx="1715341" cy="1426288"/>
              </a:xfrm>
              <a:prstGeom prst="rect">
                <a:avLst/>
              </a:prstGeom>
              <a:noFill/>
              <a:ln w="12700" cap="rnd">
                <a:solidFill>
                  <a:schemeClr val="accent1"/>
                </a:solidFill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156845">
                  <a:lnSpc>
                    <a:spcPct val="150000"/>
                  </a:lnSpc>
                  <a:buClr>
                    <a:schemeClr val="accent3"/>
                  </a:buClr>
                  <a:buSzPct val="100000"/>
                  <a:defRPr sz="2000" b="1">
                    <a:solidFill>
                      <a:srgbClr val="03495C"/>
                    </a:solidFill>
                    <a:latin typeface="Comic Sans MS"/>
                    <a:ea typeface="Comic Sans MS"/>
                    <a:cs typeface="Comic Sans MS"/>
                    <a:sym typeface="Comic Sans MS"/>
                  </a:defRPr>
                </a:pPr>
                <a:r>
                  <a:rPr lang="en-US" dirty="0"/>
                  <a:t>Finance DBs API service</a:t>
                </a:r>
              </a:p>
            </p:txBody>
          </p: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C112AEF-89B1-4AE8-A1C2-49D7E9601485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30" y="5081888"/>
              <a:ext cx="1065685" cy="0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1DAC633-538D-49E5-8B21-2E8868639C1A}"/>
                </a:ext>
              </a:extLst>
            </p:cNvPr>
            <p:cNvCxnSpPr>
              <a:cxnSpLocks/>
            </p:cNvCxnSpPr>
            <p:nvPr/>
          </p:nvCxnSpPr>
          <p:spPr>
            <a:xfrm>
              <a:off x="2242868" y="5046453"/>
              <a:ext cx="1948479" cy="14884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CD418B1-566F-4F98-82AA-B12DEBD6D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81225" y="5291576"/>
              <a:ext cx="2010121" cy="341473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B144AE8-B94D-4A8F-A07D-D93DA750EB44}"/>
                </a:ext>
              </a:extLst>
            </p:cNvPr>
            <p:cNvCxnSpPr>
              <a:cxnSpLocks/>
            </p:cNvCxnSpPr>
            <p:nvPr/>
          </p:nvCxnSpPr>
          <p:spPr>
            <a:xfrm>
              <a:off x="2181225" y="4399262"/>
              <a:ext cx="2010122" cy="457916"/>
            </a:xfrm>
            <a:prstGeom prst="straightConnector1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  <a:headEnd type="triangle"/>
              <a:tailEnd type="triangle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982653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le 1"/>
          <p:cNvSpPr txBox="1">
            <a:spLocks noGrp="1"/>
          </p:cNvSpPr>
          <p:nvPr>
            <p:ph type="title"/>
          </p:nvPr>
        </p:nvSpPr>
        <p:spPr>
          <a:xfrm>
            <a:off x="0" y="361951"/>
            <a:ext cx="2743200" cy="1162051"/>
          </a:xfrm>
          <a:prstGeom prst="rect">
            <a:avLst/>
          </a:prstGeom>
        </p:spPr>
        <p:txBody>
          <a:bodyPr/>
          <a:lstStyle>
            <a:lvl1pPr defTabSz="813816">
              <a:defRPr sz="35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Docker Hub</a:t>
            </a:r>
          </a:p>
        </p:txBody>
      </p:sp>
      <p:sp>
        <p:nvSpPr>
          <p:cNvPr id="228" name="Shape 180"/>
          <p:cNvSpPr txBox="1">
            <a:spLocks noGrp="1"/>
          </p:cNvSpPr>
          <p:nvPr>
            <p:ph type="body" idx="1"/>
          </p:nvPr>
        </p:nvSpPr>
        <p:spPr>
          <a:xfrm>
            <a:off x="-25401" y="1377617"/>
            <a:ext cx="8352534" cy="4572003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640080">
              <a:spcBef>
                <a:spcPts val="400"/>
              </a:spcBef>
              <a:defRPr sz="2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mic Sans MS"/>
                <a:ea typeface="Comic Sans MS"/>
                <a:cs typeface="Comic Sans MS"/>
                <a:sym typeface="Comic Sans MS"/>
                <a:hlinkClick r:id="rId3"/>
              </a:defRPr>
            </a:lvl2pPr>
          </a:lstStyle>
          <a:p>
            <a:r>
              <a:rPr dirty="0"/>
              <a:t>Public repository of </a:t>
            </a:r>
            <a:r>
              <a:rPr lang="en-US" dirty="0"/>
              <a:t>many, many </a:t>
            </a:r>
            <a:r>
              <a:rPr dirty="0"/>
              <a:t>Docker images:</a:t>
            </a:r>
          </a:p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https://hub.docker.com/</a:t>
            </a:r>
            <a:endParaRPr lang="en-US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endParaRPr lang="en-US" dirty="0"/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268" y="2407486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AC55B-2CFB-4984-99AD-CB83EA6CAC2E}"/>
              </a:ext>
            </a:extLst>
          </p:cNvPr>
          <p:cNvSpPr txBox="1"/>
          <p:nvPr/>
        </p:nvSpPr>
        <p:spPr>
          <a:xfrm>
            <a:off x="124691" y="2587336"/>
            <a:ext cx="3325091" cy="1849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r>
              <a:rPr lang="en-US" sz="2000" b="1" dirty="0">
                <a:solidFill>
                  <a:srgbClr val="03495C"/>
                </a:solidFill>
                <a:latin typeface="Comic Sans MS"/>
                <a:sym typeface="Comic Sans MS"/>
              </a:rPr>
              <a:t>Google it!</a:t>
            </a:r>
          </a:p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endParaRPr lang="en-US" sz="2000" b="1" dirty="0">
              <a:solidFill>
                <a:srgbClr val="03495C"/>
              </a:solidFill>
              <a:latin typeface="Comic Sans MS"/>
              <a:sym typeface="Comic Sans MS"/>
            </a:endParaRPr>
          </a:p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sym typeface="Comic Sans MS"/>
              </a:rPr>
              <a:t>though you can always run:</a:t>
            </a:r>
          </a:p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endParaRPr lang="en-US" sz="1800" b="1" dirty="0">
              <a:solidFill>
                <a:srgbClr val="03495C"/>
              </a:solidFill>
              <a:latin typeface="Comic Sans MS"/>
              <a:sym typeface="Comic Sans MS"/>
            </a:endParaRPr>
          </a:p>
          <a:p>
            <a:pPr lvl="1" indent="0">
              <a:spcBef>
                <a:spcPts val="5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b="1" u="none" dirty="0">
                <a:solidFill>
                  <a:srgbClr val="03495C"/>
                </a:solidFill>
                <a:uFillTx/>
                <a:sym typeface="Arial"/>
              </a:rPr>
              <a:t>docker search centos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"/>
          <p:cNvSpPr txBox="1">
            <a:spLocks noGrp="1"/>
          </p:cNvSpPr>
          <p:nvPr>
            <p:ph type="title"/>
          </p:nvPr>
        </p:nvSpPr>
        <p:spPr>
          <a:xfrm>
            <a:off x="76200" y="514351"/>
            <a:ext cx="2743200" cy="1162051"/>
          </a:xfrm>
          <a:prstGeom prst="rect">
            <a:avLst/>
          </a:prstGeom>
        </p:spPr>
        <p:txBody>
          <a:bodyPr/>
          <a:lstStyle>
            <a:lvl1pPr defTabSz="832103">
              <a:defRPr sz="36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Hello World</a:t>
            </a:r>
          </a:p>
        </p:txBody>
      </p:sp>
      <p:pic>
        <p:nvPicPr>
          <p:cNvPr id="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740" y="2207558"/>
            <a:ext cx="4878260" cy="4736244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93"/>
          <p:cNvSpPr txBox="1">
            <a:spLocks noGrp="1"/>
          </p:cNvSpPr>
          <p:nvPr>
            <p:ph type="body" idx="1"/>
          </p:nvPr>
        </p:nvSpPr>
        <p:spPr>
          <a:xfrm>
            <a:off x="76200" y="1676400"/>
            <a:ext cx="7772400" cy="4572000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Simple Command - Ad-Hoc Container: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docker run alpine echo Hello World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docker run -d alpine sleep 60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docker image</a:t>
            </a:r>
            <a:r>
              <a:rPr lang="en-US" dirty="0"/>
              <a:t>s</a:t>
            </a:r>
            <a:endParaRPr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docker </a:t>
            </a:r>
            <a:r>
              <a:rPr lang="en-US" dirty="0" err="1"/>
              <a:t>ps</a:t>
            </a:r>
            <a:r>
              <a:rPr lang="en-US" dirty="0"/>
              <a:t> 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docker container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3"/>
          <p:cNvSpPr txBox="1">
            <a:spLocks noGrp="1"/>
          </p:cNvSpPr>
          <p:nvPr>
            <p:ph type="title"/>
          </p:nvPr>
        </p:nvSpPr>
        <p:spPr>
          <a:xfrm>
            <a:off x="50799" y="514351"/>
            <a:ext cx="6146157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Terminology - Image</a:t>
            </a:r>
          </a:p>
        </p:txBody>
      </p:sp>
      <p:pic>
        <p:nvPicPr>
          <p:cNvPr id="8194" name="Picture 2" descr="Image result for ogres are like on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662" y="2782907"/>
            <a:ext cx="5348077" cy="300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Shape 99"/>
          <p:cNvSpPr txBox="1">
            <a:spLocks noGrp="1"/>
          </p:cNvSpPr>
          <p:nvPr>
            <p:ph type="body" idx="1"/>
          </p:nvPr>
        </p:nvSpPr>
        <p:spPr>
          <a:xfrm>
            <a:off x="50800" y="1676400"/>
            <a:ext cx="8046243" cy="4572000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Persisted snapshot that can be run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</a:t>
            </a:r>
            <a:r>
              <a:rPr dirty="0"/>
              <a:t>mage</a:t>
            </a:r>
            <a:r>
              <a:rPr lang="en-US" dirty="0"/>
              <a:t>s (or image ls)</a:t>
            </a:r>
            <a:r>
              <a:rPr dirty="0"/>
              <a:t>: List all local images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image </a:t>
            </a:r>
            <a:r>
              <a:rPr dirty="0"/>
              <a:t>tag: Tag an image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image </a:t>
            </a:r>
            <a:r>
              <a:rPr dirty="0"/>
              <a:t>pull: Download image from repository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image </a:t>
            </a:r>
            <a:r>
              <a:rPr dirty="0"/>
              <a:t>rm: Delete a local image</a:t>
            </a:r>
            <a:endParaRPr lang="en-US" dirty="0"/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image save: save to file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 noGrp="1"/>
          </p:cNvSpPr>
          <p:nvPr>
            <p:ph type="title"/>
          </p:nvPr>
        </p:nvSpPr>
        <p:spPr>
          <a:xfrm>
            <a:off x="25400" y="527051"/>
            <a:ext cx="6429077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Terminology - Container</a:t>
            </a:r>
          </a:p>
        </p:txBody>
      </p:sp>
      <p:sp>
        <p:nvSpPr>
          <p:cNvPr id="151" name="Shape 107"/>
          <p:cNvSpPr txBox="1">
            <a:spLocks noGrp="1"/>
          </p:cNvSpPr>
          <p:nvPr>
            <p:ph type="body" idx="1"/>
          </p:nvPr>
        </p:nvSpPr>
        <p:spPr>
          <a:xfrm>
            <a:off x="22225" y="1676400"/>
            <a:ext cx="8866832" cy="4572000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Runnable instance of an image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 err="1"/>
              <a:t>ps</a:t>
            </a:r>
            <a:r>
              <a:rPr lang="en-US" dirty="0"/>
              <a:t> (or container </a:t>
            </a:r>
            <a:r>
              <a:rPr dirty="0"/>
              <a:t>ls</a:t>
            </a:r>
            <a:r>
              <a:rPr lang="en-US" dirty="0"/>
              <a:t>)</a:t>
            </a:r>
            <a:r>
              <a:rPr dirty="0"/>
              <a:t>: List all running containers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l</a:t>
            </a:r>
            <a:r>
              <a:rPr dirty="0"/>
              <a:t>s –a: List all containers (incl. stopped)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</a:t>
            </a:r>
            <a:r>
              <a:rPr dirty="0"/>
              <a:t>top: Display processes of a container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</a:t>
            </a:r>
            <a:r>
              <a:rPr dirty="0"/>
              <a:t>start: Start a stopped container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stop</a:t>
            </a:r>
            <a:r>
              <a:rPr dirty="0"/>
              <a:t>: Stop a running container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stats</a:t>
            </a:r>
            <a:r>
              <a:rPr dirty="0"/>
              <a:t>: </a:t>
            </a:r>
            <a:r>
              <a:rPr lang="en-US" dirty="0"/>
              <a:t>host statistics (networking, RAM, CPU)</a:t>
            </a:r>
            <a:endParaRPr dirty="0"/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</a:t>
            </a:r>
            <a:r>
              <a:rPr dirty="0" err="1"/>
              <a:t>rm</a:t>
            </a:r>
            <a:r>
              <a:rPr dirty="0"/>
              <a:t>: Delete a container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</a:t>
            </a:r>
            <a:r>
              <a:rPr dirty="0"/>
              <a:t>commit: Create an image from a container</a:t>
            </a:r>
            <a:endParaRPr lang="en-US" dirty="0"/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inspect: full configuration of a container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 noGrp="1"/>
          </p:cNvSpPr>
          <p:nvPr>
            <p:ph type="title"/>
          </p:nvPr>
        </p:nvSpPr>
        <p:spPr>
          <a:xfrm>
            <a:off x="25400" y="527051"/>
            <a:ext cx="6429077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Terminology - Container</a:t>
            </a:r>
          </a:p>
        </p:txBody>
      </p:sp>
      <p:sp>
        <p:nvSpPr>
          <p:cNvPr id="151" name="Shape 107"/>
          <p:cNvSpPr txBox="1">
            <a:spLocks noGrp="1"/>
          </p:cNvSpPr>
          <p:nvPr>
            <p:ph type="body" idx="1"/>
          </p:nvPr>
        </p:nvSpPr>
        <p:spPr>
          <a:xfrm>
            <a:off x="22225" y="1676400"/>
            <a:ext cx="8866832" cy="4572000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Execute on a running</a:t>
            </a:r>
            <a:r>
              <a:rPr dirty="0"/>
              <a:t> instance of an image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 err="1">
                <a:sym typeface="Comic Sans MS"/>
              </a:rPr>
              <a:t>docker</a:t>
            </a:r>
            <a:r>
              <a:rPr lang="en-US" sz="2000" dirty="0">
                <a:sym typeface="Comic Sans MS"/>
              </a:rPr>
              <a:t> exec (for debug purposes)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>
                <a:sym typeface="Comic Sans MS"/>
              </a:rPr>
              <a:t>  </a:t>
            </a:r>
            <a:r>
              <a:rPr lang="en-US" sz="2000" dirty="0" err="1">
                <a:sym typeface="Comic Sans MS"/>
              </a:rPr>
              <a:t>docker</a:t>
            </a:r>
            <a:r>
              <a:rPr lang="en-US" sz="2000" dirty="0">
                <a:sym typeface="Comic Sans MS"/>
              </a:rPr>
              <a:t> exec -it </a:t>
            </a:r>
            <a:r>
              <a:rPr lang="en-US" sz="2000" dirty="0" err="1">
                <a:sym typeface="Comic Sans MS"/>
              </a:rPr>
              <a:t>name_or_id</a:t>
            </a:r>
            <a:r>
              <a:rPr lang="en-US" sz="2000" dirty="0">
                <a:sym typeface="Comic Sans MS"/>
              </a:rPr>
              <a:t> </a:t>
            </a:r>
            <a:r>
              <a:rPr lang="en-US" sz="2000" dirty="0" err="1">
                <a:sym typeface="Comic Sans MS"/>
              </a:rPr>
              <a:t>sh</a:t>
            </a:r>
            <a:endParaRPr lang="en-US" sz="2000" dirty="0">
              <a:sym typeface="Comic Sans MS"/>
            </a:endParaRP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>
                <a:sym typeface="Comic Sans MS"/>
              </a:rPr>
              <a:t>  docker exec </a:t>
            </a:r>
            <a:r>
              <a:rPr lang="en-US" sz="2000" dirty="0" err="1">
                <a:sym typeface="Comic Sans MS"/>
              </a:rPr>
              <a:t>name_or_id</a:t>
            </a:r>
            <a:r>
              <a:rPr lang="en-US" sz="2000" dirty="0">
                <a:sym typeface="Comic Sans MS"/>
              </a:rPr>
              <a:t> </a:t>
            </a:r>
            <a:r>
              <a:rPr lang="en-US" sz="2000" dirty="0" err="1">
                <a:sym typeface="Comic Sans MS"/>
              </a:rPr>
              <a:t>sh</a:t>
            </a:r>
            <a:r>
              <a:rPr lang="en-US" sz="2000" dirty="0">
                <a:sym typeface="Comic Sans MS"/>
              </a:rPr>
              <a:t> -c "ls"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>
                <a:sym typeface="Comic Sans MS"/>
              </a:rPr>
              <a:t>docker logs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>
                <a:sym typeface="Comic Sans MS"/>
              </a:rPr>
              <a:t>  docker logs -f </a:t>
            </a:r>
            <a:r>
              <a:rPr lang="en-US" sz="2000" dirty="0" err="1">
                <a:sym typeface="Comic Sans MS"/>
              </a:rPr>
              <a:t>name_or_id</a:t>
            </a:r>
            <a:endParaRPr lang="en-US" sz="2000" dirty="0">
              <a:sym typeface="Comic Sans MS"/>
            </a:endParaRP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2000" dirty="0">
              <a:sym typeface="Comic Sans MS"/>
            </a:endParaRP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>
                <a:solidFill>
                  <a:srgbClr val="7030A0"/>
                </a:solidFill>
              </a:rPr>
              <a:t>Tip:</a:t>
            </a:r>
            <a:r>
              <a:rPr lang="en-US" dirty="0"/>
              <a:t> 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id = $(</a:t>
            </a:r>
            <a:r>
              <a:rPr lang="en-US" sz="2000" dirty="0">
                <a:sym typeface="Comic Sans MS"/>
              </a:rPr>
              <a:t>docker </a:t>
            </a:r>
            <a:r>
              <a:rPr lang="en-US" sz="2000" dirty="0" err="1">
                <a:sym typeface="Comic Sans MS"/>
              </a:rPr>
              <a:t>ps</a:t>
            </a:r>
            <a:r>
              <a:rPr lang="en-US" sz="2000" dirty="0">
                <a:sym typeface="Comic Sans MS"/>
              </a:rPr>
              <a:t> | grep </a:t>
            </a:r>
            <a:r>
              <a:rPr lang="en-US" sz="1300" dirty="0" err="1">
                <a:sym typeface="Comic Sans MS"/>
              </a:rPr>
              <a:t>part_of_a_container_name</a:t>
            </a:r>
            <a:r>
              <a:rPr lang="en-US" sz="2000" dirty="0">
                <a:sym typeface="Comic Sans MS"/>
              </a:rPr>
              <a:t> |awk '{print $1}')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5798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Shape 113"/>
          <p:cNvGrpSpPr/>
          <p:nvPr/>
        </p:nvGrpSpPr>
        <p:grpSpPr>
          <a:xfrm>
            <a:off x="5010498" y="4623378"/>
            <a:ext cx="1718271" cy="646288"/>
            <a:chOff x="0" y="-14483"/>
            <a:chExt cx="1718269" cy="646286"/>
          </a:xfrm>
        </p:grpSpPr>
        <p:sp>
          <p:nvSpPr>
            <p:cNvPr id="155" name="Rounded Rectangle"/>
            <p:cNvSpPr/>
            <p:nvPr/>
          </p:nvSpPr>
          <p:spPr>
            <a:xfrm>
              <a:off x="0" y="41123"/>
              <a:ext cx="1718269" cy="53507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w="9525" cap="flat">
              <a:solidFill>
                <a:srgbClr val="F5913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56" name="Container…"/>
            <p:cNvSpPr txBox="1"/>
            <p:nvPr/>
          </p:nvSpPr>
          <p:spPr>
            <a:xfrm>
              <a:off x="26120" y="-14483"/>
              <a:ext cx="1666028" cy="646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dirty="0"/>
                <a:t>Container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cid4</a:t>
              </a:r>
            </a:p>
          </p:txBody>
        </p:sp>
      </p:grpSp>
      <p:grpSp>
        <p:nvGrpSpPr>
          <p:cNvPr id="160" name="Shape 114"/>
          <p:cNvGrpSpPr/>
          <p:nvPr/>
        </p:nvGrpSpPr>
        <p:grpSpPr>
          <a:xfrm>
            <a:off x="4858098" y="4350815"/>
            <a:ext cx="1718271" cy="646288"/>
            <a:chOff x="0" y="-14484"/>
            <a:chExt cx="1718269" cy="646287"/>
          </a:xfrm>
        </p:grpSpPr>
        <p:sp>
          <p:nvSpPr>
            <p:cNvPr id="158" name="Rounded Rectangle"/>
            <p:cNvSpPr/>
            <p:nvPr/>
          </p:nvSpPr>
          <p:spPr>
            <a:xfrm>
              <a:off x="0" y="41123"/>
              <a:ext cx="1718269" cy="53507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w="9525" cap="flat">
              <a:solidFill>
                <a:srgbClr val="F5913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59" name="Container…"/>
            <p:cNvSpPr txBox="1"/>
            <p:nvPr/>
          </p:nvSpPr>
          <p:spPr>
            <a:xfrm>
              <a:off x="26120" y="-14484"/>
              <a:ext cx="1666028" cy="6462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dirty="0"/>
                <a:t>Container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cid3</a:t>
              </a:r>
            </a:p>
          </p:txBody>
        </p:sp>
      </p:grpSp>
      <p:sp>
        <p:nvSpPr>
          <p:cNvPr id="161" name="Title 1"/>
          <p:cNvSpPr txBox="1">
            <a:spLocks noGrp="1"/>
          </p:cNvSpPr>
          <p:nvPr>
            <p:ph type="title"/>
          </p:nvPr>
        </p:nvSpPr>
        <p:spPr>
          <a:xfrm>
            <a:off x="50800" y="514351"/>
            <a:ext cx="5731520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Image vs. Container</a:t>
            </a:r>
          </a:p>
        </p:txBody>
      </p:sp>
      <p:sp>
        <p:nvSpPr>
          <p:cNvPr id="162" name="Content Placeholder 3"/>
          <p:cNvSpPr txBox="1">
            <a:spLocks noGrp="1"/>
          </p:cNvSpPr>
          <p:nvPr>
            <p:ph type="body" sz="half" idx="1"/>
          </p:nvPr>
        </p:nvSpPr>
        <p:spPr>
          <a:xfrm>
            <a:off x="50800" y="1676400"/>
            <a:ext cx="2743200" cy="4572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165" name="Shape 117"/>
          <p:cNvGrpSpPr/>
          <p:nvPr/>
        </p:nvGrpSpPr>
        <p:grpSpPr>
          <a:xfrm>
            <a:off x="460271" y="2233532"/>
            <a:ext cx="1718270" cy="646288"/>
            <a:chOff x="0" y="-14484"/>
            <a:chExt cx="1718269" cy="646287"/>
          </a:xfrm>
        </p:grpSpPr>
        <p:sp>
          <p:nvSpPr>
            <p:cNvPr id="163" name="Rectangle"/>
            <p:cNvSpPr/>
            <p:nvPr/>
          </p:nvSpPr>
          <p:spPr>
            <a:xfrm>
              <a:off x="0" y="41123"/>
              <a:ext cx="1718269" cy="535076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7175"/>
                </a:gs>
              </a:gsLst>
              <a:lin ang="16200000" scaled="0"/>
            </a:gradFill>
            <a:ln w="9525" cap="flat">
              <a:solidFill>
                <a:srgbClr val="E7001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4" name="Base Image…"/>
            <p:cNvSpPr txBox="1"/>
            <p:nvPr/>
          </p:nvSpPr>
          <p:spPr>
            <a:xfrm>
              <a:off x="0" y="-14484"/>
              <a:ext cx="1718269" cy="6462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dirty="0">
                  <a:solidFill>
                    <a:schemeClr val="accent1"/>
                  </a:solidFill>
                </a:rPr>
                <a:t>Base Image</a:t>
              </a:r>
            </a:p>
            <a:p>
              <a:pPr algn="ctr">
                <a:defRPr sz="1800" i="1">
                  <a:solidFill>
                    <a:srgbClr val="FFFFFF"/>
                  </a:solidFill>
                </a:defRPr>
              </a:pPr>
              <a:r>
                <a:rPr dirty="0" err="1">
                  <a:solidFill>
                    <a:schemeClr val="accent1"/>
                  </a:solidFill>
                </a:rPr>
                <a:t>ubuntu:latest</a:t>
              </a:r>
              <a:endParaRPr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68" name="Shape 118"/>
          <p:cNvGrpSpPr/>
          <p:nvPr/>
        </p:nvGrpSpPr>
        <p:grpSpPr>
          <a:xfrm>
            <a:off x="4650432" y="2233531"/>
            <a:ext cx="1718271" cy="646288"/>
            <a:chOff x="0" y="-14483"/>
            <a:chExt cx="1718269" cy="646286"/>
          </a:xfrm>
        </p:grpSpPr>
        <p:sp>
          <p:nvSpPr>
            <p:cNvPr id="166" name="Rounded Rectangle"/>
            <p:cNvSpPr/>
            <p:nvPr/>
          </p:nvSpPr>
          <p:spPr>
            <a:xfrm>
              <a:off x="0" y="41123"/>
              <a:ext cx="1718269" cy="53507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w="9525" cap="flat">
              <a:solidFill>
                <a:srgbClr val="F5913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7" name="Container…"/>
            <p:cNvSpPr txBox="1"/>
            <p:nvPr/>
          </p:nvSpPr>
          <p:spPr>
            <a:xfrm>
              <a:off x="26120" y="-14483"/>
              <a:ext cx="1666028" cy="646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Container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cid1</a:t>
              </a:r>
            </a:p>
          </p:txBody>
        </p:sp>
      </p:grpSp>
      <p:sp>
        <p:nvSpPr>
          <p:cNvPr id="169" name="Shape 119"/>
          <p:cNvSpPr/>
          <p:nvPr/>
        </p:nvSpPr>
        <p:spPr>
          <a:xfrm flipV="1">
            <a:off x="2183104" y="2556676"/>
            <a:ext cx="2462567" cy="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0" name="Shape 120"/>
          <p:cNvSpPr txBox="1"/>
          <p:nvPr/>
        </p:nvSpPr>
        <p:spPr>
          <a:xfrm>
            <a:off x="3118660" y="2296173"/>
            <a:ext cx="518092" cy="350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/>
            </a:lvl1pPr>
          </a:lstStyle>
          <a:p>
            <a:r>
              <a:t>run</a:t>
            </a:r>
          </a:p>
        </p:txBody>
      </p:sp>
      <p:grpSp>
        <p:nvGrpSpPr>
          <p:cNvPr id="173" name="Shape 121"/>
          <p:cNvGrpSpPr/>
          <p:nvPr/>
        </p:nvGrpSpPr>
        <p:grpSpPr>
          <a:xfrm>
            <a:off x="4650432" y="3293429"/>
            <a:ext cx="1718271" cy="646288"/>
            <a:chOff x="0" y="-14483"/>
            <a:chExt cx="1718269" cy="646286"/>
          </a:xfrm>
        </p:grpSpPr>
        <p:sp>
          <p:nvSpPr>
            <p:cNvPr id="171" name="Rounded Rectangle"/>
            <p:cNvSpPr/>
            <p:nvPr/>
          </p:nvSpPr>
          <p:spPr>
            <a:xfrm>
              <a:off x="0" y="41123"/>
              <a:ext cx="1718269" cy="535077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w="9525" cap="flat">
              <a:solidFill>
                <a:srgbClr val="F5913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2" name="Container…"/>
            <p:cNvSpPr txBox="1"/>
            <p:nvPr/>
          </p:nvSpPr>
          <p:spPr>
            <a:xfrm>
              <a:off x="26120" y="-14483"/>
              <a:ext cx="1666028" cy="646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Container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cid1</a:t>
              </a:r>
            </a:p>
          </p:txBody>
        </p:sp>
      </p:grpSp>
      <p:sp>
        <p:nvSpPr>
          <p:cNvPr id="174" name="Shape 122"/>
          <p:cNvSpPr/>
          <p:nvPr/>
        </p:nvSpPr>
        <p:spPr>
          <a:xfrm>
            <a:off x="5509566" y="2865154"/>
            <a:ext cx="1" cy="44276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5" name="Shape 123"/>
          <p:cNvSpPr txBox="1"/>
          <p:nvPr/>
        </p:nvSpPr>
        <p:spPr>
          <a:xfrm>
            <a:off x="5480622" y="2943001"/>
            <a:ext cx="1962396" cy="350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/>
            </a:lvl1pPr>
          </a:lstStyle>
          <a:p>
            <a:r>
              <a:t>cmd → new state</a:t>
            </a:r>
          </a:p>
        </p:txBody>
      </p:sp>
      <p:sp>
        <p:nvSpPr>
          <p:cNvPr id="176" name="Shape 124"/>
          <p:cNvSpPr/>
          <p:nvPr/>
        </p:nvSpPr>
        <p:spPr>
          <a:xfrm flipH="1" flipV="1">
            <a:off x="2194931" y="3614774"/>
            <a:ext cx="2455502" cy="180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79" name="Shape 125"/>
          <p:cNvGrpSpPr/>
          <p:nvPr/>
        </p:nvGrpSpPr>
        <p:grpSpPr>
          <a:xfrm>
            <a:off x="476545" y="3291588"/>
            <a:ext cx="1718270" cy="646288"/>
            <a:chOff x="0" y="-14483"/>
            <a:chExt cx="1718269" cy="646286"/>
          </a:xfrm>
        </p:grpSpPr>
        <p:sp>
          <p:nvSpPr>
            <p:cNvPr id="177" name="Rectangle"/>
            <p:cNvSpPr/>
            <p:nvPr/>
          </p:nvSpPr>
          <p:spPr>
            <a:xfrm>
              <a:off x="0" y="41123"/>
              <a:ext cx="1718269" cy="535076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7175"/>
                </a:gs>
              </a:gsLst>
              <a:lin ang="16200000" scaled="0"/>
            </a:gradFill>
            <a:ln w="9525" cap="flat">
              <a:solidFill>
                <a:srgbClr val="E7001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8" name="New Image…"/>
            <p:cNvSpPr txBox="1"/>
            <p:nvPr/>
          </p:nvSpPr>
          <p:spPr>
            <a:xfrm>
              <a:off x="0" y="-14483"/>
              <a:ext cx="1718269" cy="646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New Image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iid1</a:t>
              </a:r>
            </a:p>
          </p:txBody>
        </p:sp>
      </p:grpSp>
      <p:sp>
        <p:nvSpPr>
          <p:cNvPr id="180" name="Shape 126"/>
          <p:cNvSpPr txBox="1"/>
          <p:nvPr/>
        </p:nvSpPr>
        <p:spPr>
          <a:xfrm>
            <a:off x="2974665" y="3349037"/>
            <a:ext cx="928458" cy="350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/>
            </a:lvl1pPr>
          </a:lstStyle>
          <a:p>
            <a:r>
              <a:t>commit</a:t>
            </a:r>
          </a:p>
        </p:txBody>
      </p:sp>
      <p:sp>
        <p:nvSpPr>
          <p:cNvPr id="181" name="Shape 127"/>
          <p:cNvSpPr/>
          <p:nvPr/>
        </p:nvSpPr>
        <p:spPr>
          <a:xfrm flipH="1" flipV="1">
            <a:off x="1324149" y="2865155"/>
            <a:ext cx="6784" cy="44091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2" name="Shape 128"/>
          <p:cNvSpPr txBox="1"/>
          <p:nvPr/>
        </p:nvSpPr>
        <p:spPr>
          <a:xfrm>
            <a:off x="1296223" y="2958408"/>
            <a:ext cx="1402951" cy="350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/>
            </a:lvl1pPr>
          </a:lstStyle>
          <a:p>
            <a:r>
              <a:t>base image</a:t>
            </a:r>
          </a:p>
        </p:txBody>
      </p:sp>
      <p:grpSp>
        <p:nvGrpSpPr>
          <p:cNvPr id="185" name="Shape 129"/>
          <p:cNvGrpSpPr/>
          <p:nvPr/>
        </p:nvGrpSpPr>
        <p:grpSpPr>
          <a:xfrm>
            <a:off x="4705698" y="4085792"/>
            <a:ext cx="1718271" cy="646288"/>
            <a:chOff x="0" y="-14484"/>
            <a:chExt cx="1718269" cy="646287"/>
          </a:xfrm>
        </p:grpSpPr>
        <p:sp>
          <p:nvSpPr>
            <p:cNvPr id="183" name="Rounded Rectangle"/>
            <p:cNvSpPr/>
            <p:nvPr/>
          </p:nvSpPr>
          <p:spPr>
            <a:xfrm>
              <a:off x="0" y="41123"/>
              <a:ext cx="1718269" cy="53507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w="9525" cap="flat">
              <a:solidFill>
                <a:srgbClr val="F5913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4" name="Container…"/>
            <p:cNvSpPr txBox="1"/>
            <p:nvPr/>
          </p:nvSpPr>
          <p:spPr>
            <a:xfrm>
              <a:off x="26120" y="-14484"/>
              <a:ext cx="1666028" cy="6462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Container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cid2</a:t>
              </a:r>
            </a:p>
          </p:txBody>
        </p:sp>
      </p:grpSp>
      <p:sp>
        <p:nvSpPr>
          <p:cNvPr id="186" name="Shape 130"/>
          <p:cNvSpPr/>
          <p:nvPr/>
        </p:nvSpPr>
        <p:spPr>
          <a:xfrm>
            <a:off x="2199378" y="3776929"/>
            <a:ext cx="2501559" cy="46977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7" name="Shape 131"/>
          <p:cNvSpPr txBox="1"/>
          <p:nvPr/>
        </p:nvSpPr>
        <p:spPr>
          <a:xfrm>
            <a:off x="3179847" y="3891731"/>
            <a:ext cx="518092" cy="350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/>
            </a:lvl1pPr>
          </a:lstStyle>
          <a:p>
            <a:r>
              <a:t>run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  <p:pic>
        <p:nvPicPr>
          <p:cNvPr id="2050" name="Picture 2" descr="×ª××× × ×§×©××¨×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4" y="1076189"/>
            <a:ext cx="7098633" cy="472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14277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EA09ED6F-887C-409D-976A-E3149E765C3D}"/>
              </a:ext>
            </a:extLst>
          </p:cNvPr>
          <p:cNvSpPr txBox="1">
            <a:spLocks/>
          </p:cNvSpPr>
          <p:nvPr/>
        </p:nvSpPr>
        <p:spPr>
          <a:xfrm>
            <a:off x="-122662" y="723486"/>
            <a:ext cx="9266661" cy="4142674"/>
          </a:xfrm>
          <a:prstGeom prst="rect">
            <a:avLst/>
          </a:prstGeom>
        </p:spPr>
        <p:txBody>
          <a:bodyPr/>
          <a:lstStyle>
            <a:lvl1pPr marL="274320" marR="0" indent="-117475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640080" marR="0" indent="-12954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914400" marR="0" indent="-160655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188719" marR="0" indent="-12826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463038" marR="0" indent="-135888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737360" marR="0" indent="-12191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920238" marR="0" indent="-11176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2194560" marR="0" indent="-8636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2468878" marR="0" indent="-93977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indent="0" defTabSz="859536" hangingPunct="1">
              <a:spcBef>
                <a:spcPts val="400"/>
              </a:spcBef>
              <a:buNone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  <a:p>
            <a:pPr marL="446088" indent="-268288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Docker was developed by </a:t>
            </a:r>
            <a:r>
              <a:rPr lang="en-US" sz="2400" b="1" dirty="0">
                <a:solidFill>
                  <a:srgbClr val="03495C"/>
                </a:solidFill>
                <a:latin typeface="Comic Sans MS"/>
              </a:rPr>
              <a:t>Docker Inc.</a:t>
            </a:r>
            <a:r>
              <a:rPr lang="en-US" sz="2400" b="1" dirty="0">
                <a:solidFill>
                  <a:srgbClr val="03495C"/>
                </a:solidFill>
                <a:latin typeface="Comic Sans MS"/>
                <a:sym typeface="Comic Sans MS"/>
              </a:rPr>
              <a:t> </a:t>
            </a:r>
            <a:r>
              <a:rPr 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 relies heavily on the docker community, </a:t>
            </a:r>
            <a:r>
              <a:rPr lang="en-US" sz="24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Redhat</a:t>
            </a:r>
            <a:r>
              <a:rPr 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 2013, MS in 2014</a:t>
            </a:r>
          </a:p>
          <a:p>
            <a:pPr marL="446088" indent="-268288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400" b="1" dirty="0">
                <a:solidFill>
                  <a:srgbClr val="03495C"/>
                </a:solidFill>
                <a:latin typeface="Comic Sans MS"/>
              </a:rPr>
              <a:t>Uses the resource isolation features of the Linux kernel</a:t>
            </a:r>
            <a:endParaRPr lang="en-US" sz="2400" b="1" dirty="0">
              <a:solidFill>
                <a:srgbClr val="03495C"/>
              </a:solidFill>
              <a:latin typeface="Comic Sans MS"/>
              <a:sym typeface="Comic Sans MS"/>
            </a:endParaRP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We’re talking </a:t>
            </a:r>
            <a:r>
              <a:rPr lang="en-US" sz="24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linux</a:t>
            </a:r>
            <a:r>
              <a:rPr 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here, not windows (Docker desktop…)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00" b="1" dirty="0">
              <a:solidFill>
                <a:srgbClr val="03495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194" name="Picture 2" descr="Windows vs. Linux: Which Server is Better for You? | Catalyst ...">
            <a:extLst>
              <a:ext uri="{FF2B5EF4-FFF2-40B4-BE49-F238E27FC236}">
                <a16:creationId xmlns:a16="http://schemas.microsoft.com/office/drawing/2014/main" id="{6850D40F-C479-455D-AB81-88CF0DD0B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59" y="3355170"/>
            <a:ext cx="4003288" cy="252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35617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-23019" y="514351"/>
            <a:ext cx="3452019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Dockerfile</a:t>
            </a:r>
          </a:p>
        </p:txBody>
      </p:sp>
      <p:sp>
        <p:nvSpPr>
          <p:cNvPr id="190" name="Shape 139"/>
          <p:cNvSpPr txBox="1">
            <a:spLocks noGrp="1"/>
          </p:cNvSpPr>
          <p:nvPr>
            <p:ph type="body" idx="1"/>
          </p:nvPr>
        </p:nvSpPr>
        <p:spPr>
          <a:xfrm>
            <a:off x="-17117" y="1676400"/>
            <a:ext cx="8802591" cy="4572000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images automatically using a build script: «</a:t>
            </a:r>
            <a:r>
              <a:rPr dirty="0" err="1"/>
              <a:t>Dockerfile</a:t>
            </a:r>
            <a:r>
              <a:rPr dirty="0"/>
              <a:t>»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Can be versioned in a version control system like </a:t>
            </a:r>
            <a:r>
              <a:rPr dirty="0" err="1"/>
              <a:t>Git</a:t>
            </a:r>
            <a:r>
              <a:rPr dirty="0"/>
              <a:t>, along with all dependencies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-38101" y="293879"/>
            <a:ext cx="6091239" cy="1162052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Dockerfile Example</a:t>
            </a:r>
          </a:p>
        </p:txBody>
      </p:sp>
      <p:sp>
        <p:nvSpPr>
          <p:cNvPr id="193" name="Shape 148"/>
          <p:cNvSpPr txBox="1">
            <a:spLocks noGrp="1"/>
          </p:cNvSpPr>
          <p:nvPr>
            <p:ph type="body" idx="1"/>
          </p:nvPr>
        </p:nvSpPr>
        <p:spPr>
          <a:xfrm>
            <a:off x="38099" y="1399532"/>
            <a:ext cx="8648701" cy="507952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directory name </a:t>
            </a:r>
            <a:r>
              <a:rPr sz="1764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Docker-Ex1</a:t>
            </a:r>
            <a:endParaRPr lang="en-US" sz="1764" b="1" dirty="0">
              <a:solidFill>
                <a:srgbClr val="0070C0"/>
              </a:solidFill>
              <a:latin typeface="Comic Sans MS"/>
              <a:ea typeface="Comic Sans MS"/>
              <a:cs typeface="Comic Sans MS"/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764" b="1" dirty="0">
              <a:solidFill>
                <a:srgbClr val="0070C0"/>
              </a:solidFill>
              <a:latin typeface="Comic Sans MS"/>
              <a:ea typeface="Comic Sans MS"/>
              <a:cs typeface="Comic Sans MS"/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764" b="1" dirty="0" err="1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mkdir</a:t>
            </a:r>
            <a:r>
              <a:rPr lang="en-US" sz="1764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 Docker-Ex1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764" b="1" dirty="0">
              <a:solidFill>
                <a:srgbClr val="0070C0"/>
              </a:solidFill>
              <a:latin typeface="Comic Sans MS"/>
              <a:ea typeface="Comic Sans MS"/>
              <a:cs typeface="Comic Sans MS"/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764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cd Docker-Ex1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file named </a:t>
            </a:r>
            <a:r>
              <a:rPr sz="1764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message.sh</a:t>
            </a:r>
            <a:r>
              <a:rPr dirty="0"/>
              <a:t> in the </a:t>
            </a:r>
            <a:r>
              <a:rPr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Docker-Ex1</a:t>
            </a:r>
            <a:r>
              <a:rPr dirty="0"/>
              <a:t> directory:</a:t>
            </a:r>
            <a:endParaRPr lang="en-US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lvl="1" indent="808634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>
                <a:solidFill>
                  <a:srgbClr val="00B050"/>
                </a:solidFill>
              </a:rPr>
              <a:t>#!/bin/sh</a:t>
            </a:r>
            <a:endParaRPr lang="en-US" dirty="0">
              <a:solidFill>
                <a:srgbClr val="00B050"/>
              </a:solidFill>
            </a:endParaRPr>
          </a:p>
          <a:p>
            <a:pPr lvl="1" indent="808634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>
              <a:solidFill>
                <a:srgbClr val="00B050"/>
              </a:solidFill>
            </a:endParaRPr>
          </a:p>
          <a:p>
            <a:pPr lvl="1" indent="808634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>
                <a:solidFill>
                  <a:srgbClr val="00B050"/>
                </a:solidFill>
              </a:rPr>
              <a:t>echo This is from my </a:t>
            </a:r>
            <a:r>
              <a:rPr dirty="0" err="1">
                <a:solidFill>
                  <a:srgbClr val="00B050"/>
                </a:solidFill>
              </a:rPr>
              <a:t>dockerfile</a:t>
            </a:r>
            <a:endParaRPr dirty="0">
              <a:solidFill>
                <a:srgbClr val="00B050"/>
              </a:solidFill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file named </a:t>
            </a:r>
            <a:r>
              <a:rPr dirty="0" err="1">
                <a:solidFill>
                  <a:srgbClr val="0070C0"/>
                </a:solidFill>
              </a:rPr>
              <a:t>Dockerfile</a:t>
            </a:r>
            <a:r>
              <a:rPr dirty="0"/>
              <a:t> </a:t>
            </a:r>
            <a:r>
              <a:rPr lang="en-US" dirty="0"/>
              <a:t>(capital D) </a:t>
            </a:r>
            <a:r>
              <a:rPr dirty="0"/>
              <a:t>under </a:t>
            </a:r>
            <a:r>
              <a:rPr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Docker-Ex1</a:t>
            </a:r>
            <a:r>
              <a:rPr dirty="0"/>
              <a:t> directory:</a:t>
            </a:r>
            <a:endParaRPr lang="en-US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>
              <a:solidFill>
                <a:srgbClr val="00B050"/>
              </a:solidFill>
            </a:endParaRPr>
          </a:p>
          <a:p>
            <a:pPr lvl="1" indent="803275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>
                <a:solidFill>
                  <a:srgbClr val="00B050"/>
                </a:solidFill>
              </a:rPr>
              <a:t>FROM alpine</a:t>
            </a:r>
            <a:endParaRPr lang="en-US" dirty="0">
              <a:solidFill>
                <a:srgbClr val="00B050"/>
              </a:solidFill>
            </a:endParaRPr>
          </a:p>
          <a:p>
            <a:pPr lvl="1" indent="803275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>
              <a:solidFill>
                <a:srgbClr val="00B050"/>
              </a:solidFill>
            </a:endParaRPr>
          </a:p>
          <a:p>
            <a:pPr lvl="1" indent="803275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>
                <a:solidFill>
                  <a:srgbClr val="00B050"/>
                </a:solidFill>
              </a:rPr>
              <a:t>COPY message.sh /</a:t>
            </a:r>
            <a:endParaRPr lang="en-US" dirty="0">
              <a:solidFill>
                <a:srgbClr val="00B050"/>
              </a:solidFill>
            </a:endParaRPr>
          </a:p>
          <a:p>
            <a:pPr lvl="1" indent="803275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>
              <a:solidFill>
                <a:srgbClr val="00B050"/>
              </a:solidFill>
            </a:endParaRPr>
          </a:p>
          <a:p>
            <a:pPr lvl="1" indent="803275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>
                <a:solidFill>
                  <a:srgbClr val="00B050"/>
                </a:solidFill>
              </a:rPr>
              <a:t>CMD ["</a:t>
            </a:r>
            <a:r>
              <a:rPr dirty="0" err="1">
                <a:solidFill>
                  <a:srgbClr val="00B050"/>
                </a:solidFill>
              </a:rPr>
              <a:t>sh</a:t>
            </a:r>
            <a:r>
              <a:rPr dirty="0">
                <a:solidFill>
                  <a:srgbClr val="00B050"/>
                </a:solidFill>
              </a:rPr>
              <a:t>", "message.sh"]</a:t>
            </a:r>
            <a:endParaRPr lang="en-US" dirty="0">
              <a:solidFill>
                <a:srgbClr val="00B050"/>
              </a:solidFill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cd .. </a:t>
            </a:r>
            <a:r>
              <a:rPr lang="en-US" sz="1200" b="1" dirty="0">
                <a:solidFill>
                  <a:srgbClr val="0070C0"/>
                </a:solidFill>
                <a:latin typeface="Comic Sans MS"/>
              </a:rPr>
              <a:t>#to go back to the root folder</a:t>
            </a:r>
            <a:endParaRPr sz="1200" b="1" dirty="0">
              <a:solidFill>
                <a:srgbClr val="0070C0"/>
              </a:solidFill>
              <a:latin typeface="Comic Sans MS"/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docker build </a:t>
            </a:r>
            <a:r>
              <a:rPr lang="en-US" dirty="0"/>
              <a:t>-</a:t>
            </a:r>
            <a:r>
              <a:rPr dirty="0"/>
              <a:t>t </a:t>
            </a:r>
            <a:r>
              <a:rPr dirty="0" err="1"/>
              <a:t>alpine:MyFirstImage</a:t>
            </a:r>
            <a:r>
              <a:rPr dirty="0"/>
              <a:t> </a:t>
            </a:r>
            <a:r>
              <a:rPr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Docker-Ex1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</a:t>
            </a:r>
            <a:r>
              <a:rPr lang="en-US" dirty="0"/>
              <a:t> </a:t>
            </a:r>
            <a:r>
              <a:rPr lang="en-US" sz="1200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#Note that you must always state the directory in which your </a:t>
            </a:r>
            <a:r>
              <a:rPr lang="en-US" sz="1200" b="1" dirty="0" err="1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Dockerfile</a:t>
            </a:r>
            <a:r>
              <a:rPr lang="en-US" sz="1200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 exists, . (dot) for the current directory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docker run </a:t>
            </a:r>
            <a:r>
              <a:rPr lang="en-US" dirty="0" err="1"/>
              <a:t>alpine:MyFirstImage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-38101" y="293879"/>
            <a:ext cx="7987482" cy="11620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 err="1"/>
              <a:t>Dockerfile</a:t>
            </a:r>
            <a:r>
              <a:rPr dirty="0"/>
              <a:t> </a:t>
            </a:r>
            <a:r>
              <a:rPr lang="en-US" dirty="0"/>
              <a:t>Selenium</a:t>
            </a:r>
            <a:br>
              <a:rPr lang="en-US" dirty="0"/>
            </a:b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https://github.com/SeleniumHQ/docker-selenium/blob/master/NodeBase/Dockerfile</a:t>
            </a:r>
            <a:endParaRPr sz="1000" dirty="0"/>
          </a:p>
        </p:txBody>
      </p:sp>
      <p:sp>
        <p:nvSpPr>
          <p:cNvPr id="193" name="Shape 148"/>
          <p:cNvSpPr txBox="1">
            <a:spLocks noGrp="1"/>
          </p:cNvSpPr>
          <p:nvPr>
            <p:ph type="body" idx="1"/>
          </p:nvPr>
        </p:nvSpPr>
        <p:spPr>
          <a:xfrm>
            <a:off x="38100" y="1484595"/>
            <a:ext cx="7772400" cy="4572003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FROM selenium/base:3.141.59-palladium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LABEL authors=</a:t>
            </a:r>
            <a:r>
              <a:rPr lang="en-US" sz="1000" dirty="0" err="1"/>
              <a:t>SeleniumHQ</a:t>
            </a: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USER root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</a:t>
            </a:r>
            <a:r>
              <a:rPr lang="en-US" sz="1000" dirty="0" err="1"/>
              <a:t>Xvfb</a:t>
            </a: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RUN apt-get update -</a:t>
            </a:r>
            <a:r>
              <a:rPr lang="en-US" sz="1000" dirty="0" err="1"/>
              <a:t>qqy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qqy</a:t>
            </a:r>
            <a:r>
              <a:rPr lang="en-US" sz="1000" dirty="0"/>
              <a:t> install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xvfb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</a:t>
            </a:r>
            <a:r>
              <a:rPr lang="en-US" sz="1000" dirty="0" err="1"/>
              <a:t>rm</a:t>
            </a:r>
            <a:r>
              <a:rPr lang="en-US" sz="1000" dirty="0"/>
              <a:t> -</a:t>
            </a:r>
            <a:r>
              <a:rPr lang="en-US" sz="1000" dirty="0" err="1"/>
              <a:t>rf</a:t>
            </a:r>
            <a:r>
              <a:rPr lang="en-US" sz="1000" dirty="0"/>
              <a:t> /</a:t>
            </a:r>
            <a:r>
              <a:rPr lang="en-US" sz="1000" dirty="0" err="1"/>
              <a:t>var</a:t>
            </a:r>
            <a:r>
              <a:rPr lang="en-US" sz="1000" dirty="0"/>
              <a:t>/lib/apt/lists/* /</a:t>
            </a:r>
            <a:r>
              <a:rPr lang="en-US" sz="1000" dirty="0" err="1"/>
              <a:t>var</a:t>
            </a:r>
            <a:r>
              <a:rPr lang="en-US" sz="1000" dirty="0"/>
              <a:t>/cache/apt/*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Locale and encoding settings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LANG_WHICH </a:t>
            </a:r>
            <a:r>
              <a:rPr lang="en-US" sz="1000" dirty="0" err="1"/>
              <a:t>en</a:t>
            </a: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LANG_WHERE US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ENCODING UTF-8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LANGUAGE ${LANG_WHICH}_${LANG_WHERE}.${ENCODING}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LANG ${LANGUAGE}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Layer size: small: ~9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Layer size: small: ~9 MB </a:t>
            </a:r>
            <a:r>
              <a:rPr lang="en-US" sz="1000" dirty="0" err="1"/>
              <a:t>MB</a:t>
            </a:r>
            <a:r>
              <a:rPr lang="en-US" sz="1000" dirty="0"/>
              <a:t> (with --no-install-recommends)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RUN apt-get -</a:t>
            </a:r>
            <a:r>
              <a:rPr lang="en-US" sz="1000" dirty="0" err="1"/>
              <a:t>qqy</a:t>
            </a:r>
            <a:r>
              <a:rPr lang="en-US" sz="1000" dirty="0"/>
              <a:t> update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qqy</a:t>
            </a:r>
            <a:r>
              <a:rPr lang="en-US" sz="1000" dirty="0"/>
              <a:t> --no-install-recommends install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language-pack-</a:t>
            </a:r>
            <a:r>
              <a:rPr lang="en-US" sz="1000" dirty="0" err="1"/>
              <a:t>en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tzdata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locales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locale-gen ${LANGUAGE}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</a:t>
            </a:r>
            <a:r>
              <a:rPr lang="en-US" sz="1000" dirty="0" err="1"/>
              <a:t>dpkg</a:t>
            </a:r>
            <a:r>
              <a:rPr lang="en-US" sz="1000" dirty="0"/>
              <a:t>-reconfigure --frontend </a:t>
            </a:r>
            <a:r>
              <a:rPr lang="en-US" sz="1000" dirty="0" err="1"/>
              <a:t>noninteractive</a:t>
            </a:r>
            <a:r>
              <a:rPr lang="en-US" sz="1000" dirty="0"/>
              <a:t> locales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qyy</a:t>
            </a:r>
            <a:r>
              <a:rPr lang="en-US" sz="1000" dirty="0"/>
              <a:t> </a:t>
            </a:r>
            <a:r>
              <a:rPr lang="en-US" sz="1000" dirty="0" err="1"/>
              <a:t>autoremove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</a:t>
            </a:r>
            <a:r>
              <a:rPr lang="en-US" sz="1000" dirty="0" err="1"/>
              <a:t>rm</a:t>
            </a:r>
            <a:r>
              <a:rPr lang="en-US" sz="1000" dirty="0"/>
              <a:t> -</a:t>
            </a:r>
            <a:r>
              <a:rPr lang="en-US" sz="1000" dirty="0" err="1"/>
              <a:t>rf</a:t>
            </a:r>
            <a:r>
              <a:rPr lang="en-US" sz="1000" dirty="0"/>
              <a:t> /</a:t>
            </a:r>
            <a:r>
              <a:rPr lang="en-US" sz="1000" dirty="0" err="1"/>
              <a:t>var</a:t>
            </a:r>
            <a:r>
              <a:rPr lang="en-US" sz="1000" dirty="0"/>
              <a:t>/lib/apt/lists/*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qyy</a:t>
            </a:r>
            <a:r>
              <a:rPr lang="en-US" sz="1000" dirty="0"/>
              <a:t> clean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Font libraries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</a:t>
            </a:r>
            <a:r>
              <a:rPr lang="en-US" sz="1000" dirty="0" err="1"/>
              <a:t>libfontconfig</a:t>
            </a:r>
            <a:r>
              <a:rPr lang="en-US" sz="1000" dirty="0"/>
              <a:t>            ~1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libfreetype6             ~1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</a:t>
            </a:r>
            <a:r>
              <a:rPr lang="en-US" sz="1000" dirty="0" err="1"/>
              <a:t>xfonts-cyrillic</a:t>
            </a:r>
            <a:r>
              <a:rPr lang="en-US" sz="1000" dirty="0"/>
              <a:t>          ~2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</a:t>
            </a:r>
            <a:r>
              <a:rPr lang="en-US" sz="1000" dirty="0" err="1"/>
              <a:t>xfonts</a:t>
            </a:r>
            <a:r>
              <a:rPr lang="en-US" sz="1000" dirty="0"/>
              <a:t>-scalable          ~2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fonts-liberation         ~3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fonts-</a:t>
            </a:r>
            <a:r>
              <a:rPr lang="en-US" sz="1000" dirty="0" err="1"/>
              <a:t>ipafont</a:t>
            </a:r>
            <a:r>
              <a:rPr lang="en-US" sz="1000" dirty="0"/>
              <a:t>-gothic     ~13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fonts-</a:t>
            </a:r>
            <a:r>
              <a:rPr lang="en-US" sz="1000" dirty="0" err="1"/>
              <a:t>wqy</a:t>
            </a:r>
            <a:r>
              <a:rPr lang="en-US" sz="1000" dirty="0"/>
              <a:t>-</a:t>
            </a:r>
            <a:r>
              <a:rPr lang="en-US" sz="1000" dirty="0" err="1"/>
              <a:t>zenhei</a:t>
            </a:r>
            <a:r>
              <a:rPr lang="en-US" sz="1000" dirty="0"/>
              <a:t>         ~17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fonts-</a:t>
            </a:r>
            <a:r>
              <a:rPr lang="en-US" sz="1000" dirty="0" err="1"/>
              <a:t>tlwg</a:t>
            </a:r>
            <a:r>
              <a:rPr lang="en-US" sz="1000" dirty="0"/>
              <a:t>-</a:t>
            </a:r>
            <a:r>
              <a:rPr lang="en-US" sz="1000" dirty="0" err="1"/>
              <a:t>loma-otf</a:t>
            </a:r>
            <a:r>
              <a:rPr lang="en-US" sz="1000" dirty="0"/>
              <a:t>      ~300 KB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</a:t>
            </a:r>
            <a:r>
              <a:rPr lang="en-US" sz="1000" dirty="0" err="1"/>
              <a:t>ttf</a:t>
            </a:r>
            <a:r>
              <a:rPr lang="en-US" sz="1000" dirty="0"/>
              <a:t>-</a:t>
            </a:r>
            <a:r>
              <a:rPr lang="en-US" sz="1000" dirty="0" err="1"/>
              <a:t>ubuntu</a:t>
            </a:r>
            <a:r>
              <a:rPr lang="en-US" sz="1000" dirty="0"/>
              <a:t>-font-family   ~5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  Ubuntu Font Family, sans-serif typeface hinted for clarity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Removed packages: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xfonts-100dpi            ~6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xfonts-75dpi             ~6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Regarding fonts-liberation see: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 https://github.com/SeleniumHQ/docker-selenium/issues/383#issuecomment-278367069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Layer size: small: 36.28 MB (with --no-install-recommends)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Layer size: small: 36.28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RUN apt-get -</a:t>
            </a:r>
            <a:r>
              <a:rPr lang="en-US" sz="1000" dirty="0" err="1"/>
              <a:t>qqy</a:t>
            </a:r>
            <a:r>
              <a:rPr lang="en-US" sz="1000" dirty="0"/>
              <a:t> update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qqy</a:t>
            </a:r>
            <a:r>
              <a:rPr lang="en-US" sz="1000" dirty="0"/>
              <a:t> --no-install-recommends install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libfontconfig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libfreetype6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xfonts-cyrillic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xfonts</a:t>
            </a:r>
            <a:r>
              <a:rPr lang="en-US" sz="1000" dirty="0"/>
              <a:t>-scalable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fonts-liberation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fonts-</a:t>
            </a:r>
            <a:r>
              <a:rPr lang="en-US" sz="1000" dirty="0" err="1"/>
              <a:t>ipafont</a:t>
            </a:r>
            <a:r>
              <a:rPr lang="en-US" sz="1000" dirty="0"/>
              <a:t>-gothic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fonts-</a:t>
            </a:r>
            <a:r>
              <a:rPr lang="en-US" sz="1000" dirty="0" err="1"/>
              <a:t>wqy</a:t>
            </a:r>
            <a:r>
              <a:rPr lang="en-US" sz="1000" dirty="0"/>
              <a:t>-</a:t>
            </a:r>
            <a:r>
              <a:rPr lang="en-US" sz="1000" dirty="0" err="1"/>
              <a:t>zenhei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fonts-</a:t>
            </a:r>
            <a:r>
              <a:rPr lang="en-US" sz="1000" dirty="0" err="1"/>
              <a:t>tlwg</a:t>
            </a:r>
            <a:r>
              <a:rPr lang="en-US" sz="1000" dirty="0"/>
              <a:t>-</a:t>
            </a:r>
            <a:r>
              <a:rPr lang="en-US" sz="1000" dirty="0" err="1"/>
              <a:t>loma-otf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ttf</a:t>
            </a:r>
            <a:r>
              <a:rPr lang="en-US" sz="1000" dirty="0"/>
              <a:t>-</a:t>
            </a:r>
            <a:r>
              <a:rPr lang="en-US" sz="1000" dirty="0" err="1"/>
              <a:t>ubuntu</a:t>
            </a:r>
            <a:r>
              <a:rPr lang="en-US" sz="1000" dirty="0"/>
              <a:t>-font-family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</a:t>
            </a:r>
            <a:r>
              <a:rPr lang="en-US" sz="1000" dirty="0" err="1"/>
              <a:t>rm</a:t>
            </a:r>
            <a:r>
              <a:rPr lang="en-US" sz="1000" dirty="0"/>
              <a:t> -</a:t>
            </a:r>
            <a:r>
              <a:rPr lang="en-US" sz="1000" dirty="0" err="1"/>
              <a:t>rf</a:t>
            </a:r>
            <a:r>
              <a:rPr lang="en-US" sz="1000" dirty="0"/>
              <a:t> /</a:t>
            </a:r>
            <a:r>
              <a:rPr lang="en-US" sz="1000" dirty="0" err="1"/>
              <a:t>var</a:t>
            </a:r>
            <a:r>
              <a:rPr lang="en-US" sz="1000" dirty="0"/>
              <a:t>/lib/apt/lists/*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qyy</a:t>
            </a:r>
            <a:r>
              <a:rPr lang="en-US" sz="1000" dirty="0"/>
              <a:t> clean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Run the following commands as non-privileged user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USER </a:t>
            </a:r>
            <a:r>
              <a:rPr lang="en-US" sz="1000" dirty="0" err="1"/>
              <a:t>seluser</a:t>
            </a: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Scripts to run Selenium Node and XVFB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COPY start-selenium-node.sh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  start-xvfb.sh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  /opt/bin/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Supervisor configuration file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COPY </a:t>
            </a:r>
            <a:r>
              <a:rPr lang="en-US" sz="1000" dirty="0" err="1"/>
              <a:t>selenium.conf</a:t>
            </a:r>
            <a:r>
              <a:rPr lang="en-US" sz="1000" dirty="0"/>
              <a:t> /</a:t>
            </a:r>
            <a:r>
              <a:rPr lang="en-US" sz="1000" dirty="0" err="1"/>
              <a:t>etc</a:t>
            </a:r>
            <a:r>
              <a:rPr lang="en-US" sz="1000" dirty="0"/>
              <a:t>/supervisor/</a:t>
            </a:r>
            <a:r>
              <a:rPr lang="en-US" sz="1000" dirty="0" err="1"/>
              <a:t>conf.d</a:t>
            </a:r>
            <a:r>
              <a:rPr lang="en-US" sz="1000" dirty="0"/>
              <a:t>/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Some configuration options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SCREEN_WIDTH 1360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SCREEN_HEIGHT 1020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SCREEN_DEPTH 24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DISPLAY :99.0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START_XVFB true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Selenium Configuration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integer, maps to "</a:t>
            </a:r>
            <a:r>
              <a:rPr lang="en-US" sz="1000" dirty="0" err="1"/>
              <a:t>maxInstances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NODE_MAX_INSTANCES 1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integer, maps to "</a:t>
            </a:r>
            <a:r>
              <a:rPr lang="en-US" sz="1000" dirty="0" err="1"/>
              <a:t>maxSession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NODE_MAX_SESSION 1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address, maps to "host"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NODE_HOST 0.0.0.0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integer, maps to "port"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NODE_PORT 5555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In milliseconds, maps to "</a:t>
            </a:r>
            <a:r>
              <a:rPr lang="en-US" sz="1000" dirty="0" err="1"/>
              <a:t>registerCycle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NODE_REGISTER_CYCLE 5000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In milliseconds, maps to "</a:t>
            </a:r>
            <a:r>
              <a:rPr lang="en-US" sz="1000" dirty="0" err="1"/>
              <a:t>nodePolling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NODE_POLLING 5000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In milliseconds, maps to "</a:t>
            </a:r>
            <a:r>
              <a:rPr lang="en-US" sz="1000" dirty="0" err="1"/>
              <a:t>unregisterIfStillDownAfter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NODE_UNREGISTER_IF_STILL_DOWN_AFTER 60000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integer, maps to "</a:t>
            </a:r>
            <a:r>
              <a:rPr lang="en-US" sz="1000" dirty="0" err="1"/>
              <a:t>downPollingLimit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NODE_DOWN_POLLING_LIMIT 2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string, maps to "</a:t>
            </a:r>
            <a:r>
              <a:rPr lang="en-US" sz="1000" dirty="0" err="1"/>
              <a:t>applicationName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NODE_APPLICATION_NAME ""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Debug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GRID_DEBUG false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Following line fixes https://github.com/SeleniumHQ/docker-selenium/issues/87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DBUS_SESSION_BUS_ADDRESS=/dev/null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Creating base directory for </a:t>
            </a:r>
            <a:r>
              <a:rPr lang="en-US" sz="1000" dirty="0" err="1"/>
              <a:t>Xvfb</a:t>
            </a: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RUN  </a:t>
            </a:r>
            <a:r>
              <a:rPr lang="en-US" sz="1000" dirty="0" err="1"/>
              <a:t>sudo</a:t>
            </a:r>
            <a:r>
              <a:rPr lang="en-US" sz="1000" dirty="0"/>
              <a:t> </a:t>
            </a:r>
            <a:r>
              <a:rPr lang="en-US" sz="1000" dirty="0" err="1"/>
              <a:t>mkdir</a:t>
            </a:r>
            <a:r>
              <a:rPr lang="en-US" sz="1000" dirty="0"/>
              <a:t> -p /</a:t>
            </a:r>
            <a:r>
              <a:rPr lang="en-US" sz="1000" dirty="0" err="1"/>
              <a:t>tmp</a:t>
            </a:r>
            <a:r>
              <a:rPr lang="en-US" sz="1000" dirty="0"/>
              <a:t>/.X11-unix &amp;&amp; </a:t>
            </a:r>
            <a:r>
              <a:rPr lang="en-US" sz="1000" dirty="0" err="1"/>
              <a:t>sudo</a:t>
            </a:r>
            <a:r>
              <a:rPr lang="en-US" sz="1000" dirty="0"/>
              <a:t> </a:t>
            </a:r>
            <a:r>
              <a:rPr lang="en-US" sz="1000" dirty="0" err="1"/>
              <a:t>chmod</a:t>
            </a:r>
            <a:r>
              <a:rPr lang="en-US" sz="1000" dirty="0"/>
              <a:t> 1777 /</a:t>
            </a:r>
            <a:r>
              <a:rPr lang="en-US" sz="1000" dirty="0" err="1"/>
              <a:t>tmp</a:t>
            </a:r>
            <a:r>
              <a:rPr lang="en-US" sz="1000" dirty="0"/>
              <a:t>/.X11-uni</a:t>
            </a:r>
            <a:endParaRPr sz="10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429124" y="1271415"/>
            <a:ext cx="34336557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>
              <a:ln>
                <a:noFill/>
              </a:ln>
              <a:solidFill>
                <a:srgbClr val="586069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586069"/>
                </a:solidFill>
                <a:effectLst/>
                <a:latin typeface="-apple-system"/>
              </a:rPr>
            </a:br>
            <a:endParaRPr kumimoji="0" lang="en-US" altLang="en-US" sz="900" b="0" i="0" u="none" strike="noStrike" cap="none" normalizeH="0" baseline="0">
              <a:ln>
                <a:noFill/>
              </a:ln>
              <a:solidFill>
                <a:srgbClr val="586069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1930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199FB-7CD1-47DA-959D-8FDB3199936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EB5E652-2225-406A-BDC9-3120520B8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42" y="1308520"/>
            <a:ext cx="7280518" cy="2462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Use cache – changeable layers at the end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rgbClr val="03495C"/>
                </a:solidFill>
                <a:latin typeface="Comic Sans MS"/>
              </a:rPr>
              <a:t>RUN several commands with &amp;&amp; as one layer if expecting changes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3495C"/>
                </a:solidFill>
                <a:effectLst/>
                <a:latin typeface="Comic Sans MS"/>
              </a:rPr>
              <a:t>.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3495C"/>
                </a:solidFill>
                <a:effectLst/>
                <a:latin typeface="Comic Sans MS"/>
              </a:rPr>
              <a:t>Dockerignore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3495C"/>
                </a:solidFill>
                <a:effectLst/>
                <a:latin typeface="Comic Sans MS"/>
              </a:rPr>
              <a:t> 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 err="1">
                <a:solidFill>
                  <a:srgbClr val="03495C"/>
                </a:solidFill>
                <a:latin typeface="Comic Sans MS"/>
              </a:rPr>
              <a:t>Entrypoints</a:t>
            </a:r>
            <a:r>
              <a:rPr lang="en-US" altLang="en-US" sz="2400" b="1" dirty="0">
                <a:solidFill>
                  <a:srgbClr val="03495C"/>
                </a:solidFill>
                <a:latin typeface="Comic Sans MS"/>
              </a:rPr>
              <a:t> as .</a:t>
            </a:r>
            <a:r>
              <a:rPr lang="en-US" altLang="en-US" sz="2400" b="1" dirty="0" err="1">
                <a:solidFill>
                  <a:srgbClr val="03495C"/>
                </a:solidFill>
                <a:latin typeface="Comic Sans MS"/>
              </a:rPr>
              <a:t>sh</a:t>
            </a:r>
            <a:r>
              <a:rPr lang="en-US" altLang="en-US" sz="2400" b="1" dirty="0">
                <a:solidFill>
                  <a:srgbClr val="03495C"/>
                </a:solidFill>
                <a:latin typeface="Comic Sans MS"/>
              </a:rPr>
              <a:t> script rather than a command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03495C"/>
              </a:solidFill>
              <a:effectLst/>
              <a:latin typeface="Comic Sans M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74C1DD9-C139-44D2-875A-295952C3FC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742" y="-298690"/>
            <a:ext cx="7191758" cy="1162051"/>
          </a:xfrm>
          <a:prstGeom prst="rect">
            <a:avLst/>
          </a:prstGeom>
        </p:spPr>
        <p:txBody>
          <a:bodyPr>
            <a:normAutofit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Best practices</a:t>
            </a:r>
            <a:endParaRPr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0B0E117-627B-4088-A753-2D7ADE008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460" y="1685911"/>
            <a:ext cx="1350050" cy="41319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classpath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dockerignore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**/.env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**/.git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gitignore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**/.project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**/.settings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toolstarget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**/.vs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vscode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**/*.*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proj.user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**/*.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dbmdl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**/*.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jfm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azds.yaml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**/bin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**/charts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**/docker-compose*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Dockerfile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node_modules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**/npm-debug.log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**/obj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secrets.dev.yaml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values.dev.yaml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LICENSE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README.md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31749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0" y="394519"/>
            <a:ext cx="7191758" cy="1162051"/>
          </a:xfrm>
          <a:prstGeom prst="rect">
            <a:avLst/>
          </a:prstGeom>
        </p:spPr>
        <p:txBody>
          <a:bodyPr>
            <a:noAutofit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altLang="en-US" sz="2800" dirty="0"/>
              <a:t>CMD and ENTRYPOINT</a:t>
            </a:r>
            <a:b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dium-content-sans-serif-font"/>
              </a:rPr>
            </a:br>
            <a:br>
              <a:rPr lang="en-US" sz="2800" dirty="0"/>
            </a:br>
            <a:endParaRPr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510BE97-A3BB-43A7-862E-A2EA657B9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42" y="1070754"/>
            <a:ext cx="9287799" cy="17338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CMD </a:t>
            </a:r>
            <a:r>
              <a:rPr lang="he-IL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=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command to run if no arguments replace it,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ENTRYPOINT = image behaves like a binary. (docker run or exec start a service)</a:t>
            </a:r>
          </a:p>
          <a:p>
            <a:pPr lvl="0" defTabSz="832104">
              <a:spcBef>
                <a:spcPts val="400"/>
              </a:spcBef>
              <a:spcAft>
                <a:spcPts val="0"/>
              </a:spcAft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If the 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Dockerfile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declares both ENTRYPOINT and CMD and no arguments </a:t>
            </a:r>
          </a:p>
          <a:p>
            <a:pPr lvl="0" defTabSz="832104">
              <a:spcBef>
                <a:spcPts val="400"/>
              </a:spcBef>
              <a:spcAft>
                <a:spcPts val="0"/>
              </a:spcAft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are passed to docker run, then the argument(s) to CMD are passed to the</a:t>
            </a:r>
            <a:b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</a:b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declared 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entrypoint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8771917-36F4-4723-B6A3-71109CC6C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7386" y="2562735"/>
            <a:ext cx="4376057" cy="1577294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FROM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ubuntu:trusty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ENTRYPOINT ["/bin/ping","-c","3"]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CMD ["localhost"]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B5AF455-F6DC-48A6-A206-D93B0BAAF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943" y="4032632"/>
            <a:ext cx="3482268" cy="26545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03495C"/>
                </a:solidFill>
                <a:latin typeface="Comic Sans MS"/>
              </a:rPr>
              <a:t>Try: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dirty="0">
              <a:solidFill>
                <a:srgbClr val="03495C"/>
              </a:solidFill>
              <a:latin typeface="Comic Sans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03495C"/>
                </a:solidFill>
                <a:latin typeface="Comic Sans MS"/>
              </a:rPr>
              <a:t>docker build -t </a:t>
            </a:r>
            <a:r>
              <a:rPr lang="en-US" altLang="en-US" sz="2000" b="1" dirty="0" err="1">
                <a:solidFill>
                  <a:srgbClr val="03495C"/>
                </a:solidFill>
                <a:latin typeface="Comic Sans MS"/>
              </a:rPr>
              <a:t>pinger</a:t>
            </a:r>
            <a:r>
              <a:rPr lang="en-US" altLang="en-US" sz="2000" b="1" dirty="0">
                <a:solidFill>
                  <a:srgbClr val="03495C"/>
                </a:solidFill>
                <a:latin typeface="Comic Sans MS"/>
              </a:rPr>
              <a:t> 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dirty="0">
              <a:solidFill>
                <a:srgbClr val="03495C"/>
              </a:solidFill>
              <a:latin typeface="Comic Sans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03495C"/>
                </a:solidFill>
                <a:latin typeface="Comic Sans MS"/>
              </a:rPr>
              <a:t>docker run </a:t>
            </a:r>
            <a:r>
              <a:rPr lang="en-US" altLang="en-US" sz="2000" b="1" dirty="0" err="1">
                <a:solidFill>
                  <a:srgbClr val="03495C"/>
                </a:solidFill>
                <a:latin typeface="Comic Sans MS"/>
              </a:rPr>
              <a:t>pinger</a:t>
            </a:r>
            <a:endParaRPr lang="en-US" altLang="en-US" sz="2000" b="1" dirty="0">
              <a:solidFill>
                <a:srgbClr val="03495C"/>
              </a:solidFill>
              <a:latin typeface="Comic Sans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dirty="0">
              <a:solidFill>
                <a:srgbClr val="03495C"/>
              </a:solidFill>
              <a:latin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rgbClr val="03495C"/>
                </a:solidFill>
                <a:latin typeface="Comic Sans MS"/>
              </a:rPr>
              <a:t>docker run </a:t>
            </a:r>
            <a:r>
              <a:rPr lang="en-US" altLang="en-US" sz="2000" b="1" dirty="0" err="1">
                <a:solidFill>
                  <a:srgbClr val="03495C"/>
                </a:solidFill>
                <a:latin typeface="Comic Sans MS"/>
              </a:rPr>
              <a:t>pinger</a:t>
            </a:r>
            <a:r>
              <a:rPr lang="en-US" altLang="en-US" sz="2000" b="1" dirty="0">
                <a:solidFill>
                  <a:srgbClr val="03495C"/>
                </a:solidFill>
                <a:latin typeface="Comic Sans MS"/>
              </a:rPr>
              <a:t> </a:t>
            </a:r>
            <a:r>
              <a:rPr lang="en-US" altLang="en-US" sz="2000" b="1" dirty="0" err="1">
                <a:solidFill>
                  <a:srgbClr val="03495C"/>
                </a:solidFill>
                <a:latin typeface="Comic Sans MS"/>
              </a:rPr>
              <a:t>google.com</a:t>
            </a:r>
            <a:endParaRPr lang="en-US" altLang="en-US" sz="2000" b="1" dirty="0">
              <a:solidFill>
                <a:srgbClr val="03495C"/>
              </a:solidFill>
              <a:latin typeface="Comic Sans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03495C"/>
                </a:solidFill>
                <a:latin typeface="Comic Sans M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369667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  <p:pic>
        <p:nvPicPr>
          <p:cNvPr id="2050" name="Picture 2" descr="×ª××× × ×§×©××¨×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4" y="1076189"/>
            <a:ext cx="7098633" cy="472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24838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1"/>
          <p:cNvSpPr txBox="1">
            <a:spLocks noGrp="1"/>
          </p:cNvSpPr>
          <p:nvPr>
            <p:ph type="title"/>
          </p:nvPr>
        </p:nvSpPr>
        <p:spPr>
          <a:xfrm>
            <a:off x="38100" y="514351"/>
            <a:ext cx="2743200" cy="116205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68426">
              <a:defRPr sz="344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pPr>
            <a:r>
              <a:rPr lang="en-US" dirty="0"/>
              <a:t>More options</a:t>
            </a:r>
            <a:endParaRPr dirty="0"/>
          </a:p>
        </p:txBody>
      </p:sp>
      <p:sp>
        <p:nvSpPr>
          <p:cNvPr id="218" name="Shape 164"/>
          <p:cNvSpPr txBox="1">
            <a:spLocks noGrp="1"/>
          </p:cNvSpPr>
          <p:nvPr>
            <p:ph type="body" idx="1"/>
          </p:nvPr>
        </p:nvSpPr>
        <p:spPr>
          <a:xfrm>
            <a:off x="38100" y="1676400"/>
            <a:ext cx="7356424" cy="4572000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825137"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</a:lstStyle>
          <a:p>
            <a:r>
              <a:rPr dirty="0"/>
              <a:t>docker </a:t>
            </a:r>
            <a:r>
              <a:rPr lang="en-US" dirty="0"/>
              <a:t>container </a:t>
            </a:r>
            <a:r>
              <a:rPr dirty="0"/>
              <a:t>run </a:t>
            </a:r>
            <a:r>
              <a:rPr lang="en-US" dirty="0"/>
              <a:t>-</a:t>
            </a:r>
            <a:r>
              <a:rPr dirty="0"/>
              <a:t>t </a:t>
            </a:r>
            <a:r>
              <a:rPr lang="en-US" dirty="0"/>
              <a:t>-</a:t>
            </a:r>
            <a:r>
              <a:rPr dirty="0"/>
              <a:t>p 8080:80 </a:t>
            </a:r>
            <a:r>
              <a:rPr dirty="0" err="1"/>
              <a:t>ubuntu</a:t>
            </a:r>
            <a:r>
              <a:rPr dirty="0"/>
              <a:t> </a:t>
            </a:r>
            <a:endParaRPr lang="en-US" dirty="0"/>
          </a:p>
          <a:p>
            <a:pPr lvl="1" indent="0"/>
            <a:r>
              <a:rPr lang="fr-FR" dirty="0"/>
              <a:t>        </a:t>
            </a:r>
            <a:r>
              <a:rPr lang="fr-FR" dirty="0" err="1"/>
              <a:t>Map</a:t>
            </a:r>
            <a:r>
              <a:rPr lang="fr-FR" dirty="0"/>
              <a:t> container port 80 to host port 8080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container run -t -e ENV_VAR_A=value1 </a:t>
            </a:r>
            <a:r>
              <a:rPr lang="en-US" dirty="0" err="1"/>
              <a:t>ubuntu</a:t>
            </a:r>
            <a:r>
              <a:rPr lang="en-US" dirty="0"/>
              <a:t> </a:t>
            </a:r>
          </a:p>
          <a:p>
            <a:r>
              <a:rPr lang="en-US" dirty="0"/>
              <a:t>        Add environment variable to the container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container run -d </a:t>
            </a:r>
            <a:r>
              <a:rPr lang="en-US" dirty="0" err="1"/>
              <a:t>ubuntu</a:t>
            </a:r>
            <a:endParaRPr lang="en-US" dirty="0"/>
          </a:p>
          <a:p>
            <a:r>
              <a:rPr lang="en-US" dirty="0"/>
              <a:t>        Detached mode</a:t>
            </a:r>
          </a:p>
          <a:p>
            <a:endParaRPr lang="en-US" dirty="0"/>
          </a:p>
          <a:p>
            <a:endParaRPr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"/>
          <p:cNvSpPr txBox="1">
            <a:spLocks noGrp="1"/>
          </p:cNvSpPr>
          <p:nvPr>
            <p:ph type="title"/>
          </p:nvPr>
        </p:nvSpPr>
        <p:spPr>
          <a:xfrm>
            <a:off x="3048" y="355855"/>
            <a:ext cx="4325112" cy="1162051"/>
          </a:xfrm>
          <a:prstGeom prst="rect">
            <a:avLst/>
          </a:prstGeom>
        </p:spPr>
        <p:txBody>
          <a:bodyPr/>
          <a:lstStyle>
            <a:lvl1pPr defTabSz="740662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Mount Volumes</a:t>
            </a:r>
          </a:p>
        </p:txBody>
      </p:sp>
      <p:sp>
        <p:nvSpPr>
          <p:cNvPr id="198" name="Shape 156"/>
          <p:cNvSpPr txBox="1">
            <a:spLocks noGrp="1"/>
          </p:cNvSpPr>
          <p:nvPr>
            <p:ph type="body" idx="1"/>
          </p:nvPr>
        </p:nvSpPr>
        <p:spPr>
          <a:xfrm>
            <a:off x="-1" y="1615439"/>
            <a:ext cx="8077053" cy="4572001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Volume</a:t>
            </a:r>
            <a:r>
              <a:rPr lang="en-US" dirty="0"/>
              <a:t>s</a:t>
            </a:r>
            <a:r>
              <a:rPr dirty="0"/>
              <a:t> help sav</a:t>
            </a:r>
            <a:r>
              <a:rPr lang="en-US" dirty="0"/>
              <a:t>e</a:t>
            </a:r>
            <a:r>
              <a:rPr dirty="0"/>
              <a:t> data outside the container so the data won’t get lost when the container </a:t>
            </a:r>
            <a:r>
              <a:rPr lang="en-US" dirty="0"/>
              <a:t>stops running</a:t>
            </a:r>
            <a:r>
              <a:rPr dirty="0"/>
              <a:t>.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 err="1"/>
              <a:t>docker</a:t>
            </a:r>
            <a:r>
              <a:rPr dirty="0"/>
              <a:t> run</a:t>
            </a:r>
            <a:r>
              <a:rPr lang="en-US" dirty="0"/>
              <a:t> –</a:t>
            </a:r>
            <a:r>
              <a:rPr dirty="0" err="1"/>
              <a:t>ti</a:t>
            </a:r>
            <a:r>
              <a:rPr lang="en-US" dirty="0"/>
              <a:t> -</a:t>
            </a:r>
            <a:r>
              <a:rPr dirty="0"/>
              <a:t>v </a:t>
            </a:r>
            <a:r>
              <a:rPr dirty="0" err="1"/>
              <a:t>vol_name</a:t>
            </a:r>
            <a:r>
              <a:rPr dirty="0"/>
              <a:t>:/&lt;path inside container&gt; alpine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itle 1"/>
          <p:cNvSpPr txBox="1">
            <a:spLocks noGrp="1"/>
          </p:cNvSpPr>
          <p:nvPr>
            <p:ph type="title"/>
          </p:nvPr>
        </p:nvSpPr>
        <p:spPr>
          <a:xfrm>
            <a:off x="25400" y="527051"/>
            <a:ext cx="6429077" cy="1162051"/>
          </a:xfrm>
          <a:prstGeom prst="rect">
            <a:avLst/>
          </a:prstGeom>
        </p:spPr>
        <p:txBody>
          <a:bodyPr/>
          <a:lstStyle/>
          <a:p>
            <a: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pPr>
            <a:r>
              <a:rPr dirty="0"/>
              <a:t>Terminology - Volume</a:t>
            </a:r>
          </a:p>
        </p:txBody>
      </p:sp>
      <p:sp>
        <p:nvSpPr>
          <p:cNvPr id="203" name="Shape 107"/>
          <p:cNvSpPr txBox="1">
            <a:spLocks noGrp="1"/>
          </p:cNvSpPr>
          <p:nvPr>
            <p:ph type="body" idx="1"/>
          </p:nvPr>
        </p:nvSpPr>
        <p:spPr>
          <a:xfrm>
            <a:off x="22225" y="1676400"/>
            <a:ext cx="8866832" cy="4572000"/>
          </a:xfrm>
          <a:prstGeom prst="rect">
            <a:avLst/>
          </a:prstGeom>
        </p:spPr>
        <p:txBody>
          <a:bodyPr/>
          <a:lstStyle/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     </a:t>
            </a:r>
            <a:r>
              <a:rPr dirty="0" err="1"/>
              <a:t>Create</a:t>
            </a:r>
            <a:r>
              <a:rPr dirty="0"/>
              <a:t> a volume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inspect     Display detailed information on one or more volumes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ls           List volumes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prune       Remove all unused local volumes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 err="1"/>
              <a:t>rm</a:t>
            </a:r>
            <a:r>
              <a:rPr dirty="0"/>
              <a:t>          Remove one or more volumes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3048" y="355855"/>
            <a:ext cx="4325112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40662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No </a:t>
            </a:r>
            <a:r>
              <a:rPr dirty="0"/>
              <a:t>Mount</a:t>
            </a:r>
            <a:r>
              <a:rPr lang="en-US" dirty="0"/>
              <a:t>ed</a:t>
            </a:r>
            <a:r>
              <a:rPr dirty="0"/>
              <a:t> Volumes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dirty="0"/>
          </a:p>
        </p:txBody>
      </p:sp>
      <p:sp>
        <p:nvSpPr>
          <p:cNvPr id="208" name="Shape 156"/>
          <p:cNvSpPr txBox="1">
            <a:spLocks noGrp="1"/>
          </p:cNvSpPr>
          <p:nvPr>
            <p:ph type="body" idx="1"/>
          </p:nvPr>
        </p:nvSpPr>
        <p:spPr>
          <a:xfrm>
            <a:off x="100360" y="1528017"/>
            <a:ext cx="8077053" cy="457200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</a:t>
            </a:r>
            <a:r>
              <a:rPr dirty="0"/>
              <a:t>ocker container run </a:t>
            </a:r>
            <a:r>
              <a:rPr lang="en-US" dirty="0"/>
              <a:t>-</a:t>
            </a:r>
            <a:r>
              <a:rPr dirty="0" err="1"/>
              <a:t>ti</a:t>
            </a:r>
            <a:r>
              <a:rPr dirty="0"/>
              <a:t> </a:t>
            </a:r>
            <a:r>
              <a:rPr lang="en-US" dirty="0"/>
              <a:t>--</a:t>
            </a:r>
            <a:r>
              <a:rPr dirty="0"/>
              <a:t>name alpine </a:t>
            </a:r>
            <a:r>
              <a:rPr dirty="0" err="1"/>
              <a:t>alpine</a:t>
            </a:r>
            <a:r>
              <a:rPr dirty="0"/>
              <a:t> </a:t>
            </a:r>
            <a:r>
              <a:rPr dirty="0" err="1"/>
              <a:t>sh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cd /home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echo “This is my file” &gt; </a:t>
            </a:r>
            <a:r>
              <a:rPr dirty="0" err="1"/>
              <a:t>myfile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ls </a:t>
            </a:r>
            <a:r>
              <a:rPr lang="en-US" dirty="0"/>
              <a:t>–</a:t>
            </a:r>
            <a:r>
              <a:rPr dirty="0"/>
              <a:t>l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exit</a:t>
            </a:r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 err="1"/>
              <a:t>d</a:t>
            </a:r>
            <a:r>
              <a:rPr dirty="0" err="1"/>
              <a:t>ocker</a:t>
            </a:r>
            <a:r>
              <a:rPr dirty="0"/>
              <a:t> container </a:t>
            </a:r>
            <a:r>
              <a:rPr dirty="0" err="1"/>
              <a:t>rm</a:t>
            </a:r>
            <a:r>
              <a:rPr dirty="0"/>
              <a:t> alpine</a:t>
            </a:r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</a:t>
            </a:r>
            <a:r>
              <a:rPr dirty="0"/>
              <a:t>cker container run </a:t>
            </a:r>
            <a:r>
              <a:rPr lang="en-US" dirty="0"/>
              <a:t>-</a:t>
            </a:r>
            <a:r>
              <a:rPr dirty="0" err="1"/>
              <a:t>ti</a:t>
            </a:r>
            <a:r>
              <a:rPr dirty="0"/>
              <a:t> </a:t>
            </a:r>
            <a:r>
              <a:rPr lang="en-US" dirty="0"/>
              <a:t>--</a:t>
            </a:r>
            <a:r>
              <a:rPr dirty="0"/>
              <a:t>name alpine </a:t>
            </a:r>
            <a:r>
              <a:rPr dirty="0" err="1"/>
              <a:t>alpine</a:t>
            </a:r>
            <a:r>
              <a:rPr dirty="0"/>
              <a:t> </a:t>
            </a:r>
            <a:r>
              <a:rPr dirty="0" err="1"/>
              <a:t>sh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cd /home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ls </a:t>
            </a:r>
            <a:r>
              <a:rPr lang="en-US" dirty="0"/>
              <a:t>–</a:t>
            </a:r>
            <a:r>
              <a:rPr dirty="0"/>
              <a:t>l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exit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 txBox="1">
            <a:spLocks/>
          </p:cNvSpPr>
          <p:nvPr/>
        </p:nvSpPr>
        <p:spPr>
          <a:xfrm>
            <a:off x="-93600" y="388950"/>
            <a:ext cx="7888931" cy="4142674"/>
          </a:xfrm>
          <a:prstGeom prst="rect">
            <a:avLst/>
          </a:prstGeom>
        </p:spPr>
        <p:txBody>
          <a:bodyPr/>
          <a:lstStyle>
            <a:lvl1pPr marL="274320" marR="0" indent="-117475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640080" marR="0" indent="-12954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914400" marR="0" indent="-160655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188719" marR="0" indent="-12826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463038" marR="0" indent="-135888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737360" marR="0" indent="-12191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920238" marR="0" indent="-11176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2194560" marR="0" indent="-8636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2468878" marR="0" indent="-93977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indent="0" defTabSz="859536" hangingPunct="1">
              <a:spcBef>
                <a:spcPts val="400"/>
              </a:spcBef>
              <a:buNone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Layers, Images and Containers </a:t>
            </a:r>
            <a:b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Terminology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Why Docker 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Microservices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Layers, Images and Containers </a:t>
            </a:r>
            <a:b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Examples + hands on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Volumes and ports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Use cases 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Extra - Network, multi stage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Docker Compose intro</a:t>
            </a: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-1" y="82351"/>
            <a:ext cx="6180515" cy="1162051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4F6D"/>
                </a:solidFill>
                <a:uFillTx/>
                <a:latin typeface="Liron"/>
                <a:ea typeface="Liron"/>
                <a:cs typeface="Liron"/>
                <a:sym typeface="Liron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US" dirty="0"/>
              <a:t>On our list are: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125" y="1175250"/>
            <a:ext cx="47053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7962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1"/>
          <p:cNvSpPr txBox="1">
            <a:spLocks noGrp="1"/>
          </p:cNvSpPr>
          <p:nvPr>
            <p:ph type="title"/>
          </p:nvPr>
        </p:nvSpPr>
        <p:spPr>
          <a:xfrm>
            <a:off x="3048" y="355855"/>
            <a:ext cx="6373368" cy="1162051"/>
          </a:xfrm>
          <a:prstGeom prst="rect">
            <a:avLst/>
          </a:prstGeom>
        </p:spPr>
        <p:txBody>
          <a:bodyPr/>
          <a:lstStyle/>
          <a:p>
            <a:pPr defTabSz="740662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pPr>
            <a:r>
              <a:rPr dirty="0"/>
              <a:t>Mount Volumes  - </a:t>
            </a:r>
            <a:r>
              <a:rPr dirty="0" err="1"/>
              <a:t>Cont</a:t>
            </a:r>
            <a:r>
              <a:rPr dirty="0"/>
              <a:t>’</a:t>
            </a:r>
          </a:p>
        </p:txBody>
      </p:sp>
      <p:sp>
        <p:nvSpPr>
          <p:cNvPr id="213" name="Shape 156"/>
          <p:cNvSpPr txBox="1">
            <a:spLocks noGrp="1"/>
          </p:cNvSpPr>
          <p:nvPr>
            <p:ph type="body" idx="1"/>
          </p:nvPr>
        </p:nvSpPr>
        <p:spPr>
          <a:xfrm>
            <a:off x="-1" y="1359408"/>
            <a:ext cx="8077053" cy="457200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</a:t>
            </a:r>
            <a:r>
              <a:rPr dirty="0"/>
              <a:t>ocker container run </a:t>
            </a:r>
            <a:r>
              <a:rPr lang="en-US" dirty="0"/>
              <a:t>-</a:t>
            </a:r>
            <a:r>
              <a:rPr dirty="0" err="1"/>
              <a:t>ti</a:t>
            </a:r>
            <a:r>
              <a:rPr dirty="0"/>
              <a:t> </a:t>
            </a:r>
            <a:r>
              <a:rPr lang="en-US" dirty="0"/>
              <a:t>-</a:t>
            </a:r>
            <a:r>
              <a:rPr dirty="0"/>
              <a:t>v </a:t>
            </a:r>
            <a:r>
              <a:rPr dirty="0" err="1"/>
              <a:t>myVol</a:t>
            </a:r>
            <a:r>
              <a:rPr dirty="0"/>
              <a:t>:/home </a:t>
            </a:r>
            <a:r>
              <a:rPr lang="en-US" dirty="0"/>
              <a:t>--</a:t>
            </a:r>
            <a:r>
              <a:rPr dirty="0"/>
              <a:t>name alpine </a:t>
            </a:r>
            <a:r>
              <a:rPr dirty="0" err="1"/>
              <a:t>alpine</a:t>
            </a:r>
            <a:r>
              <a:rPr dirty="0"/>
              <a:t> </a:t>
            </a:r>
            <a:r>
              <a:rPr dirty="0" err="1"/>
              <a:t>sh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cd /home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echo “This is my file” &gt; </a:t>
            </a:r>
            <a:r>
              <a:rPr dirty="0" err="1"/>
              <a:t>myfile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ls </a:t>
            </a:r>
            <a:r>
              <a:rPr lang="en-US" dirty="0"/>
              <a:t>-</a:t>
            </a:r>
            <a:r>
              <a:rPr dirty="0"/>
              <a:t>l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e</a:t>
            </a:r>
            <a:r>
              <a:rPr dirty="0"/>
              <a:t>xit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----------------------------------------------------------</a:t>
            </a: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docker container rm alpine</a:t>
            </a:r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</a:t>
            </a:r>
            <a:r>
              <a:rPr dirty="0"/>
              <a:t>ocker container run </a:t>
            </a:r>
            <a:r>
              <a:rPr lang="en-US" dirty="0"/>
              <a:t>-</a:t>
            </a:r>
            <a:r>
              <a:rPr dirty="0" err="1"/>
              <a:t>ti</a:t>
            </a:r>
            <a:r>
              <a:rPr dirty="0"/>
              <a:t> </a:t>
            </a:r>
            <a:r>
              <a:rPr lang="en-US" dirty="0"/>
              <a:t>--</a:t>
            </a:r>
            <a:r>
              <a:rPr dirty="0"/>
              <a:t>name alpine </a:t>
            </a:r>
            <a:r>
              <a:rPr dirty="0" err="1"/>
              <a:t>alpine</a:t>
            </a:r>
            <a:r>
              <a:rPr dirty="0"/>
              <a:t> </a:t>
            </a:r>
            <a:r>
              <a:rPr dirty="0" err="1"/>
              <a:t>sh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cd /home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ls </a:t>
            </a:r>
            <a:r>
              <a:rPr lang="en-US" dirty="0"/>
              <a:t>-</a:t>
            </a:r>
            <a:r>
              <a:rPr dirty="0"/>
              <a:t>l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exit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1"/>
          <p:cNvSpPr txBox="1">
            <a:spLocks noGrp="1"/>
          </p:cNvSpPr>
          <p:nvPr>
            <p:ph type="title"/>
          </p:nvPr>
        </p:nvSpPr>
        <p:spPr>
          <a:xfrm>
            <a:off x="38100" y="277761"/>
            <a:ext cx="2743200" cy="1162051"/>
          </a:xfrm>
          <a:prstGeom prst="rect">
            <a:avLst/>
          </a:prstGeom>
        </p:spPr>
        <p:txBody>
          <a:bodyPr/>
          <a:lstStyle>
            <a:lvl1pPr defTabSz="660654">
              <a:defRPr sz="34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Publish Port</a:t>
            </a:r>
          </a:p>
        </p:txBody>
      </p:sp>
      <p:sp>
        <p:nvSpPr>
          <p:cNvPr id="223" name="Shape 164"/>
          <p:cNvSpPr txBox="1">
            <a:spLocks noGrp="1"/>
          </p:cNvSpPr>
          <p:nvPr>
            <p:ph type="body" idx="1"/>
          </p:nvPr>
        </p:nvSpPr>
        <p:spPr>
          <a:xfrm>
            <a:off x="92365" y="1265274"/>
            <a:ext cx="8898636" cy="5348177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directory named </a:t>
            </a:r>
            <a:r>
              <a:rPr dirty="0">
                <a:solidFill>
                  <a:srgbClr val="00B0F0"/>
                </a:solidFill>
              </a:rPr>
              <a:t>Dockerfile-Ex2</a:t>
            </a:r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74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</a:t>
            </a:r>
            <a:r>
              <a:rPr dirty="0" err="1">
                <a:solidFill>
                  <a:srgbClr val="00B0F0"/>
                </a:solidFill>
              </a:rPr>
              <a:t>Dockerfile</a:t>
            </a:r>
            <a:r>
              <a:rPr dirty="0"/>
              <a:t> file under </a:t>
            </a:r>
            <a:r>
              <a:rPr lang="en-US" dirty="0"/>
              <a:t>a new folder, </a:t>
            </a:r>
            <a:r>
              <a:rPr dirty="0"/>
              <a:t>Dockerfile-Ex2 :</a:t>
            </a:r>
            <a:endParaRPr lang="en-US"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FROM </a:t>
            </a:r>
            <a:r>
              <a:rPr dirty="0" err="1"/>
              <a:t>busybox</a:t>
            </a:r>
            <a:endParaRPr lang="en-US"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740"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COPY index.html /www/index.html</a:t>
            </a:r>
            <a:endParaRPr lang="en-US"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EXPOSE 8000</a:t>
            </a:r>
            <a:endParaRPr lang="en-US"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CMD trap "exit 0;" TERM INT; </a:t>
            </a:r>
            <a:r>
              <a:rPr dirty="0" err="1"/>
              <a:t>httpd</a:t>
            </a:r>
            <a:r>
              <a:rPr dirty="0"/>
              <a:t> </a:t>
            </a:r>
            <a:r>
              <a:rPr lang="en-US" dirty="0"/>
              <a:t>-</a:t>
            </a:r>
            <a:r>
              <a:rPr dirty="0"/>
              <a:t>p 8000 </a:t>
            </a:r>
            <a:r>
              <a:rPr lang="en-US" dirty="0"/>
              <a:t>-</a:t>
            </a:r>
            <a:r>
              <a:rPr dirty="0"/>
              <a:t>h /www </a:t>
            </a:r>
            <a:r>
              <a:rPr lang="en-US" dirty="0"/>
              <a:t>-</a:t>
            </a:r>
            <a:r>
              <a:rPr dirty="0"/>
              <a:t>f &amp; wait</a:t>
            </a:r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74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</a:t>
            </a:r>
            <a:r>
              <a:rPr dirty="0">
                <a:solidFill>
                  <a:srgbClr val="00B0F0"/>
                </a:solidFill>
              </a:rPr>
              <a:t>index.html</a:t>
            </a:r>
            <a:r>
              <a:rPr dirty="0"/>
              <a:t> file under </a:t>
            </a:r>
            <a:r>
              <a:rPr lang="en-US" dirty="0"/>
              <a:t>the folder </a:t>
            </a:r>
            <a:r>
              <a:rPr dirty="0"/>
              <a:t>Dockerfile-Ex2</a:t>
            </a:r>
            <a:r>
              <a:rPr lang="en-US" dirty="0"/>
              <a:t> –</a:t>
            </a:r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vim Dockerfile-Ex2/</a:t>
            </a:r>
            <a:r>
              <a:rPr lang="en-US" dirty="0">
                <a:solidFill>
                  <a:srgbClr val="00B0F0"/>
                </a:solidFill>
              </a:rPr>
              <a:t>index.html</a:t>
            </a:r>
            <a:endParaRPr lang="en-US"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740"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	</a:t>
            </a:r>
            <a:r>
              <a:rPr sz="1200" dirty="0"/>
              <a:t>&lt;</a:t>
            </a:r>
            <a:r>
              <a:rPr sz="1200" dirty="0" err="1"/>
              <a:t>xmp</a:t>
            </a:r>
            <a:r>
              <a:rPr sz="1200" dirty="0"/>
              <a:t>&gt;</a:t>
            </a:r>
            <a:r>
              <a:rPr lang="en-US" sz="1200" dirty="0"/>
              <a:t>H</a:t>
            </a:r>
            <a:r>
              <a:rPr sz="1200" dirty="0"/>
              <a:t>ello World</a:t>
            </a:r>
            <a:r>
              <a:rPr lang="en-US" sz="1200" dirty="0"/>
              <a:t>&lt;</a:t>
            </a:r>
            <a:r>
              <a:rPr sz="1200" dirty="0"/>
              <a:t>/</a:t>
            </a:r>
            <a:r>
              <a:rPr sz="1200" dirty="0" err="1"/>
              <a:t>xmp</a:t>
            </a:r>
            <a:r>
              <a:rPr sz="1200" dirty="0"/>
              <a:t>&gt;</a:t>
            </a:r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74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</a:t>
            </a:r>
            <a:r>
              <a:rPr dirty="0"/>
              <a:t>ocker image build </a:t>
            </a:r>
            <a:r>
              <a:rPr lang="en-US" dirty="0"/>
              <a:t>-</a:t>
            </a:r>
            <a:r>
              <a:rPr dirty="0"/>
              <a:t>t </a:t>
            </a:r>
            <a:r>
              <a:rPr dirty="0" err="1"/>
              <a:t>busybox:HelloWorld</a:t>
            </a:r>
            <a:r>
              <a:rPr dirty="0"/>
              <a:t> Dockerfile-Ex2</a:t>
            </a:r>
            <a:endParaRPr sz="1740"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74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740"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 err="1"/>
              <a:t>docker</a:t>
            </a:r>
            <a:r>
              <a:rPr dirty="0"/>
              <a:t> container run </a:t>
            </a:r>
            <a:r>
              <a:rPr lang="en-US" dirty="0"/>
              <a:t>-</a:t>
            </a:r>
            <a:r>
              <a:rPr dirty="0"/>
              <a:t>d </a:t>
            </a:r>
            <a:r>
              <a:rPr lang="en-US" dirty="0"/>
              <a:t>--</a:t>
            </a:r>
            <a:r>
              <a:rPr dirty="0"/>
              <a:t>name web-test </a:t>
            </a:r>
            <a:r>
              <a:rPr lang="en-US" dirty="0"/>
              <a:t>-</a:t>
            </a:r>
            <a:r>
              <a:rPr dirty="0"/>
              <a:t>p 80:8000 </a:t>
            </a:r>
            <a:r>
              <a:rPr dirty="0" err="1"/>
              <a:t>busybox:HelloWorld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" y="392429"/>
            <a:ext cx="7191758" cy="1162051"/>
          </a:xfrm>
          <a:prstGeom prst="rect">
            <a:avLst/>
          </a:prstGeom>
        </p:spPr>
        <p:txBody>
          <a:bodyPr>
            <a:normAutofit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Running </a:t>
            </a:r>
            <a:r>
              <a:rPr lang="en-US" dirty="0"/>
              <a:t>Jenkins</a:t>
            </a:r>
            <a:r>
              <a:rPr dirty="0"/>
              <a:t> on a container</a:t>
            </a:r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92365" y="1554480"/>
            <a:ext cx="8898636" cy="457200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Google “</a:t>
            </a:r>
            <a:r>
              <a:rPr lang="en-US" dirty="0" err="1"/>
              <a:t>jenkins</a:t>
            </a:r>
            <a:r>
              <a:rPr lang="en-US" dirty="0"/>
              <a:t> </a:t>
            </a:r>
            <a:r>
              <a:rPr lang="en-US" dirty="0" err="1"/>
              <a:t>docker</a:t>
            </a:r>
            <a:r>
              <a:rPr lang="en-US" dirty="0"/>
              <a:t>”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Go to docker hub, </a:t>
            </a:r>
            <a:r>
              <a:rPr lang="en-US" sz="1820" b="1" dirty="0">
                <a:sym typeface="Comic Sans MS"/>
                <a:hlinkClick r:id="rId3"/>
              </a:rPr>
              <a:t>https://hub.docker.com/_/jenkins</a:t>
            </a: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ym typeface="Comic Sans MS"/>
              </a:rPr>
              <a:t>Oh! </a:t>
            </a:r>
            <a:r>
              <a:rPr lang="en-US" b="1" i="0" dirty="0">
                <a:solidFill>
                  <a:srgbClr val="244357"/>
                </a:solidFill>
                <a:effectLst/>
                <a:latin typeface="Open Sans"/>
              </a:rPr>
              <a:t>DEPRECATION NOTICE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  <a:sym typeface="Comic Sans MS"/>
              </a:rPr>
              <a:t>Go to the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jenkins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jenkins:lts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link 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sym typeface="Wingdings" panose="05000000000000000000" pitchFamily="2" charset="2"/>
              </a:rPr>
              <a:t> documentation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r>
              <a:rPr lang="en-US" dirty="0">
                <a:hlinkClick r:id="rId4"/>
              </a:rPr>
              <a:t>https://github.com/jenkinsci/docker/blob/master/README.md</a:t>
            </a:r>
            <a:endParaRPr lang="en-US" sz="1820" b="1" dirty="0">
              <a:solidFill>
                <a:srgbClr val="03495C"/>
              </a:solidFill>
              <a:latin typeface="Comic Sans MS"/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ym typeface="Comic Sans MS"/>
              </a:rPr>
              <a:t>Run:</a:t>
            </a:r>
          </a:p>
          <a:p>
            <a:pPr lvl="0"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run -v </a:t>
            </a:r>
            <a:r>
              <a:rPr lang="en-US" altLang="en-US" sz="135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jenkins_home</a:t>
            </a: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:/</a:t>
            </a:r>
            <a:r>
              <a:rPr lang="en-US" altLang="en-US" sz="135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var</a:t>
            </a: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35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jenkins_home</a:t>
            </a: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-p </a:t>
            </a:r>
            <a:r>
              <a:rPr lang="en-US" altLang="en-US" sz="135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8080</a:t>
            </a: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:8080 -p 50000:50000 </a:t>
            </a:r>
            <a:r>
              <a:rPr lang="en-US" altLang="en-US" sz="135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jenkins</a:t>
            </a: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35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jenkins:lts</a:t>
            </a:r>
            <a:r>
              <a:rPr lang="en-US" altLang="en-US" sz="1350" dirty="0">
                <a:solidFill>
                  <a:srgbClr val="24292E"/>
                </a:solidFill>
                <a:latin typeface="SFMono-Regular"/>
              </a:rPr>
              <a:t> </a:t>
            </a:r>
            <a:br>
              <a:rPr lang="en-US" altLang="en-US" sz="800" dirty="0">
                <a:solidFill>
                  <a:schemeClr val="tx1"/>
                </a:solidFill>
              </a:rPr>
            </a:br>
            <a:endParaRPr lang="en-US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In the console you’ll see the “initial password”</a:t>
            </a:r>
            <a:endParaRPr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Wait for it…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Go to http://&lt;your machine’s </a:t>
            </a:r>
            <a:r>
              <a:rPr lang="en-US" dirty="0" err="1"/>
              <a:t>ip</a:t>
            </a:r>
            <a:r>
              <a:rPr lang="en-US" dirty="0"/>
              <a:t>&gt;:8080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" y="392429"/>
            <a:ext cx="7191758" cy="1162051"/>
          </a:xfrm>
          <a:prstGeom prst="rect">
            <a:avLst/>
          </a:prstGeom>
        </p:spPr>
        <p:txBody>
          <a:bodyPr>
            <a:normAutofit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Micro DB, loads of data</a:t>
            </a: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92365" y="1554480"/>
            <a:ext cx="8898636" cy="530352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  <a:endParaRPr lang="en-US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 err="1"/>
              <a:t>mkdir</a:t>
            </a:r>
            <a:r>
              <a:rPr lang="en-US" dirty="0"/>
              <a:t> -p /storage/docker/</a:t>
            </a:r>
            <a:r>
              <a:rPr lang="en-US" dirty="0" err="1"/>
              <a:t>mysql</a:t>
            </a:r>
            <a:r>
              <a:rPr lang="en-US" dirty="0"/>
              <a:t>-data</a:t>
            </a:r>
            <a:br>
              <a:rPr lang="en-US" dirty="0"/>
            </a:br>
            <a:endParaRPr lang="en-US" dirty="0"/>
          </a:p>
          <a:p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docker run  --detach  --name=mysql_server_1  --env="</a:t>
            </a:r>
            <a:r>
              <a:rPr lang="en-US" sz="1820" b="1" dirty="0">
                <a:solidFill>
                  <a:srgbClr val="00B050"/>
                </a:solidFill>
                <a:latin typeface="Comic Sans MS"/>
              </a:rPr>
              <a:t>MYSQL_ROOT_PASSWORD=</a:t>
            </a:r>
            <a:r>
              <a:rPr lang="en-US" sz="1820" b="1" dirty="0" err="1">
                <a:solidFill>
                  <a:srgbClr val="00B050"/>
                </a:solidFill>
                <a:latin typeface="Comic Sans MS"/>
              </a:rPr>
              <a:t>my_password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"  --publish </a:t>
            </a:r>
            <a:r>
              <a:rPr lang="en-US" sz="1820" b="1" dirty="0">
                <a:solidFill>
                  <a:srgbClr val="00B050"/>
                </a:solidFill>
                <a:latin typeface="Comic Sans MS"/>
              </a:rPr>
              <a:t>6603:3306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 --volume=/storage/docker/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mysql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-data:/var/lib/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mysql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mysql</a:t>
            </a:r>
            <a:br>
              <a:rPr lang="en-US" altLang="en-US" sz="2000" dirty="0">
                <a:solidFill>
                  <a:schemeClr val="tx1"/>
                </a:solidFill>
              </a:rPr>
            </a:br>
            <a:endParaRPr lang="en-US" sz="1820" b="1" dirty="0">
              <a:solidFill>
                <a:srgbClr val="03495C"/>
              </a:solidFill>
              <a:latin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docker run --rm -it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bitnami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mariadb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bash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olidFill>
                <a:srgbClr val="03495C"/>
              </a:solidFill>
              <a:latin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mysql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-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uroot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-</a:t>
            </a:r>
            <a:r>
              <a:rPr lang="en-US" sz="1800" b="1" dirty="0" err="1">
                <a:solidFill>
                  <a:srgbClr val="03495C"/>
                </a:solidFill>
                <a:latin typeface="Comic Sans MS"/>
              </a:rPr>
              <a:t>p</a:t>
            </a:r>
            <a:r>
              <a:rPr lang="en-US" sz="1820" b="1" dirty="0" err="1">
                <a:solidFill>
                  <a:srgbClr val="00B050"/>
                </a:solidFill>
                <a:latin typeface="Comic Sans MS"/>
              </a:rPr>
              <a:t>my_password</a:t>
            </a:r>
            <a:r>
              <a:rPr lang="en-US" sz="1820" b="1" dirty="0">
                <a:solidFill>
                  <a:srgbClr val="00B050"/>
                </a:solidFill>
                <a:latin typeface="Comic Sans MS"/>
              </a:rPr>
              <a:t> 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–h</a:t>
            </a:r>
            <a:r>
              <a:rPr lang="en-US" sz="1820" b="1" dirty="0">
                <a:solidFill>
                  <a:srgbClr val="0070C0"/>
                </a:solidFill>
                <a:latin typeface="Comic Sans MS"/>
              </a:rPr>
              <a:t>&lt;</a:t>
            </a:r>
            <a:r>
              <a:rPr lang="en-US" sz="1820" b="1" dirty="0" err="1">
                <a:solidFill>
                  <a:srgbClr val="0070C0"/>
                </a:solidFill>
                <a:latin typeface="Comic Sans MS"/>
              </a:rPr>
              <a:t>ip</a:t>
            </a:r>
            <a:r>
              <a:rPr lang="en-US" sz="1820" b="1" dirty="0">
                <a:solidFill>
                  <a:srgbClr val="0070C0"/>
                </a:solidFill>
                <a:latin typeface="Comic Sans MS"/>
              </a:rPr>
              <a:t> of the docker host&gt;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-</a:t>
            </a:r>
            <a:r>
              <a:rPr lang="en-US" sz="1820" b="1" dirty="0">
                <a:solidFill>
                  <a:schemeClr val="tx1"/>
                </a:solidFill>
                <a:latin typeface="Comic Sans MS"/>
              </a:rPr>
              <a:t>P</a:t>
            </a:r>
            <a:r>
              <a:rPr lang="en-US" sz="1820" b="1" dirty="0">
                <a:solidFill>
                  <a:srgbClr val="00B050"/>
                </a:solidFill>
                <a:latin typeface="Comic Sans MS"/>
              </a:rPr>
              <a:t>6603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olidFill>
                <a:srgbClr val="03495C"/>
              </a:solidFill>
              <a:latin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USE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mysql</a:t>
            </a:r>
            <a:endParaRPr lang="en-US" sz="1820" b="1" dirty="0">
              <a:solidFill>
                <a:srgbClr val="03495C"/>
              </a:solidFill>
              <a:latin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olidFill>
                <a:srgbClr val="03495C"/>
              </a:solidFill>
              <a:latin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CREATE TABLE IF NOT EXISTS tasks (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task_id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INT AUTO_INCREMENT PRIMARY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KEY,title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VARCHAR(255) NOT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NULL,start_date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DATE,due_date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DATE,status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TINYINT NOT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NULL,priority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TINYINT NOT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NULL,description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TEXT,created_at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TIMESTAMP DEFAULT CURRENT_TIMESTAMP);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exit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exit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sv-SE" sz="1820" b="1" dirty="0">
                <a:solidFill>
                  <a:srgbClr val="03495C"/>
                </a:solidFill>
                <a:latin typeface="Comic Sans MS"/>
              </a:rPr>
              <a:t>ls -l /storage/docker/mysql-data/mysql</a:t>
            </a:r>
            <a:endParaRPr lang="en-US" sz="1820" b="1" dirty="0">
              <a:solidFill>
                <a:srgbClr val="03495C"/>
              </a:solidFill>
              <a:latin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7636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86263" y="481625"/>
            <a:ext cx="7191758" cy="148507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Web server random ports</a:t>
            </a:r>
            <a:br>
              <a:rPr lang="en-US" dirty="0"/>
            </a:br>
            <a:endParaRPr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74963" y="1319030"/>
            <a:ext cx="8794074" cy="4560182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Try: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container run --name my-nginx-container-1 </a:t>
            </a:r>
            <a:r>
              <a:rPr lang="en-US" altLang="en-US" sz="12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-v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/docker-host/html:/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usr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/share/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nginx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html:</a:t>
            </a:r>
            <a:r>
              <a:rPr lang="en-US" altLang="en-US" sz="1200" b="1" dirty="0" err="1">
                <a:solidFill>
                  <a:srgbClr val="00B050"/>
                </a:solidFill>
                <a:latin typeface="Comic Sans MS"/>
                <a:ea typeface="Comic Sans MS"/>
                <a:cs typeface="Comic Sans MS"/>
              </a:rPr>
              <a:t>ro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2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-P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-d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nginx</a:t>
            </a: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container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ps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200" b="1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</a:rPr>
              <a:t>(note the ports)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curl http://localhost:&lt;port that’s mapped to 80 of the container&gt;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Or browse http://&lt;ip or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host name&gt;:&lt;port that’s mapped to 80 of the container&gt;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------------------------------------------------------------------------------------------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Try: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vim </a:t>
            </a:r>
            <a:r>
              <a:rPr 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Dockerfile</a:t>
            </a:r>
            <a:endParaRPr 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altLang="en-US" sz="1200" dirty="0" err="1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 /</a:t>
            </a:r>
            <a:r>
              <a:rPr lang="en-US" altLang="en-US" sz="1200" dirty="0" err="1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en-US" sz="1200" dirty="0" err="1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-host/html /</a:t>
            </a:r>
            <a:r>
              <a:rPr lang="en-US" altLang="en-US" sz="1200" dirty="0" err="1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/share/</a:t>
            </a:r>
            <a:r>
              <a:rPr lang="en-US" altLang="en-US" sz="1200" dirty="0" err="1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/html</a:t>
            </a:r>
            <a:r>
              <a:rPr lang="en-US" altLang="en-US" sz="1200" dirty="0">
                <a:solidFill>
                  <a:schemeClr val="tx1"/>
                </a:solidFill>
              </a:rPr>
              <a:t> 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image build -t my-nginx-image-1 .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container run --name my-nginx-container-2 -P -d my-nginx-image-1 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container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ps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200" b="1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</a:rPr>
              <a:t>(note the ports for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my-nginx-container-2</a:t>
            </a:r>
            <a:r>
              <a:rPr lang="en-US" altLang="en-US" sz="1200" b="1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</a:rPr>
              <a:t>)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curl http://localhost:&lt;port that’s mapped to 80 of my-nginx-container-2 &gt;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Or browse http://&lt;ip or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host name&gt;:&lt;port that’s mapped to 80 of my-nginx-container-2 &gt;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9158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307805" y="243573"/>
            <a:ext cx="7191758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</a:t>
            </a:r>
            <a:r>
              <a:rPr dirty="0"/>
              <a:t> </a:t>
            </a:r>
            <a:r>
              <a:rPr lang="en-US" dirty="0"/>
              <a:t>Selenium grid</a:t>
            </a:r>
            <a:br>
              <a:rPr lang="en-US" dirty="0"/>
            </a:b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92365" y="1071401"/>
            <a:ext cx="8898636" cy="457200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Run</a:t>
            </a:r>
            <a:r>
              <a:rPr dirty="0"/>
              <a:t>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 err="1">
                <a:sym typeface="Comic Sans MS"/>
              </a:rPr>
              <a:t>docker</a:t>
            </a:r>
            <a:r>
              <a:rPr lang="en-US" sz="1820" dirty="0">
                <a:sym typeface="Comic Sans MS"/>
              </a:rPr>
              <a:t> run -d -p 4444:4444 --name selenium-hub selenium/hub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>
                <a:sym typeface="Comic Sans MS"/>
              </a:rPr>
              <a:t>go to </a:t>
            </a:r>
            <a:r>
              <a:rPr lang="en-US" sz="1820" b="1" dirty="0">
                <a:sym typeface="Comic Sans MS"/>
                <a:hlinkClick r:id="rId3"/>
              </a:rPr>
              <a:t>http://&lt;ip or computer name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  <a:hlinkClick r:id="rId3"/>
              </a:rPr>
              <a:t>&gt;: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4444/grid/console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See: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docker logs $(docker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ps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|grep selenium/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hub|awk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'{print $1}’)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 err="1">
                <a:sym typeface="Comic Sans MS"/>
              </a:rPr>
              <a:t>docker</a:t>
            </a:r>
            <a:r>
              <a:rPr lang="en-US" sz="1820" dirty="0">
                <a:sym typeface="Comic Sans MS"/>
              </a:rPr>
              <a:t> </a:t>
            </a:r>
            <a:r>
              <a:rPr lang="en-US" sz="1820" dirty="0" err="1">
                <a:sym typeface="Comic Sans MS"/>
              </a:rPr>
              <a:t>ps</a:t>
            </a:r>
            <a:r>
              <a:rPr lang="en-US" sz="1820" dirty="0">
                <a:sym typeface="Comic Sans MS"/>
              </a:rPr>
              <a:t> –a</a:t>
            </a: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 err="1">
                <a:sym typeface="Comic Sans MS"/>
              </a:rPr>
              <a:t>docker</a:t>
            </a:r>
            <a:r>
              <a:rPr lang="en-US" sz="1820" dirty="0">
                <a:sym typeface="Comic Sans MS"/>
              </a:rPr>
              <a:t> run -d --link </a:t>
            </a:r>
            <a:r>
              <a:rPr lang="en-US" sz="1820" dirty="0" err="1">
                <a:sym typeface="Comic Sans MS"/>
              </a:rPr>
              <a:t>selenium-hub:hub</a:t>
            </a:r>
            <a:r>
              <a:rPr lang="en-US" sz="1820" dirty="0">
                <a:sym typeface="Comic Sans MS"/>
              </a:rPr>
              <a:t> selenium/node-chrome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 err="1">
                <a:sym typeface="Comic Sans MS"/>
              </a:rPr>
              <a:t>docker</a:t>
            </a:r>
            <a:r>
              <a:rPr lang="en-US" sz="1820" dirty="0">
                <a:sym typeface="Comic Sans MS"/>
              </a:rPr>
              <a:t> run -d --link </a:t>
            </a:r>
            <a:r>
              <a:rPr lang="en-US" sz="1820" dirty="0" err="1">
                <a:sym typeface="Comic Sans MS"/>
              </a:rPr>
              <a:t>selenium-hub:hub</a:t>
            </a:r>
            <a:r>
              <a:rPr lang="en-US" sz="1820" dirty="0">
                <a:sym typeface="Comic Sans MS"/>
              </a:rPr>
              <a:t> selenium/node-</a:t>
            </a:r>
            <a:r>
              <a:rPr lang="en-US" sz="1820" dirty="0" err="1">
                <a:sym typeface="Comic Sans MS"/>
              </a:rPr>
              <a:t>firefox</a:t>
            </a: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>
                <a:sym typeface="Comic Sans MS"/>
              </a:rPr>
              <a:t>go to </a:t>
            </a:r>
            <a:r>
              <a:rPr lang="en-US" sz="1820" b="1" dirty="0">
                <a:sym typeface="Comic Sans MS"/>
                <a:hlinkClick r:id="rId3"/>
              </a:rPr>
              <a:t>http://&lt;ip or computer name&gt;:</a:t>
            </a:r>
            <a:r>
              <a:rPr lang="en-US" sz="1820" dirty="0">
                <a:sym typeface="Comic Sans MS"/>
              </a:rPr>
              <a:t>4446/grid/console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See: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docker logs $(docker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ps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|grep selenium/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hub|awk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'{print $1}’)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7109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275908" y="266087"/>
            <a:ext cx="7191758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Selenium grid – </a:t>
            </a:r>
            <a:r>
              <a:rPr lang="en-US" dirty="0" err="1"/>
              <a:t>cont</a:t>
            </a:r>
            <a:r>
              <a:rPr lang="en-US" dirty="0"/>
              <a:t>’</a:t>
            </a:r>
            <a:br>
              <a:rPr lang="en-US" dirty="0"/>
            </a:b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92365" y="847113"/>
            <a:ext cx="8898636" cy="5450169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3400" dirty="0" err="1"/>
              <a:t>docker-compose.yml</a:t>
            </a:r>
            <a:endParaRPr lang="en-US" sz="3400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2500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version: "3"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services: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selenium-hub: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image: selenium/hub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</a:t>
            </a:r>
            <a:r>
              <a:rPr lang="en-US" sz="2300" dirty="0" err="1"/>
              <a:t>container_name</a:t>
            </a:r>
            <a:r>
              <a:rPr lang="en-US" sz="2300" dirty="0"/>
              <a:t>: selenium-hub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ports: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"4444:4444"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chrome: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image: selenium/node-chrome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</a:t>
            </a:r>
            <a:r>
              <a:rPr lang="en-US" sz="2300" dirty="0" err="1"/>
              <a:t>depends_on</a:t>
            </a:r>
            <a:r>
              <a:rPr lang="en-US" sz="2300" dirty="0"/>
              <a:t>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selenium-hub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environment: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HUB_PORT_4444_TCP_ADDR=selenium-hub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HUB_PORT_4444_TCP_PORT=4444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</a:t>
            </a:r>
            <a:r>
              <a:rPr lang="en-US" sz="2300" dirty="0" err="1"/>
              <a:t>firefox</a:t>
            </a:r>
            <a:r>
              <a:rPr lang="en-US" sz="2300" dirty="0"/>
              <a:t>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image: selenium/node-</a:t>
            </a:r>
            <a:r>
              <a:rPr lang="en-US" sz="2300" dirty="0" err="1"/>
              <a:t>firefox</a:t>
            </a:r>
            <a:endParaRPr lang="en-US" sz="2300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</a:t>
            </a:r>
            <a:r>
              <a:rPr lang="en-US" sz="2300" dirty="0" err="1"/>
              <a:t>depends_on</a:t>
            </a:r>
            <a:r>
              <a:rPr lang="en-US" sz="2300" dirty="0"/>
              <a:t>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selenium-hub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environment: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HUB_PORT_4444_TCP_ADDR=selenium-hub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HUB_PORT_4444_TCP_PORT=4444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4200" dirty="0"/>
              <a:t>Run: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4200" dirty="0">
                <a:sym typeface="Comic Sans MS"/>
              </a:rPr>
              <a:t>docker-compose up --</a:t>
            </a:r>
            <a:r>
              <a:rPr lang="en-US" sz="4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scale chrome=5 -</a:t>
            </a:r>
            <a:r>
              <a:rPr lang="en-US" sz="4200" dirty="0">
                <a:sym typeface="Comic Sans MS"/>
              </a:rPr>
              <a:t>d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4300" b="1" dirty="0">
              <a:solidFill>
                <a:srgbClr val="03495C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43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See: docker </a:t>
            </a:r>
            <a:r>
              <a:rPr lang="en-US" sz="43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ps</a:t>
            </a:r>
            <a:r>
              <a:rPr lang="en-US" sz="43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, browse to: </a:t>
            </a:r>
            <a:r>
              <a:rPr lang="en-US" sz="4400" b="1" dirty="0">
                <a:sym typeface="Comic Sans MS"/>
                <a:hlinkClick r:id="rId3"/>
              </a:rPr>
              <a:t>http://&lt;ip or computer name&gt;:</a:t>
            </a:r>
            <a:r>
              <a:rPr lang="en-US" sz="4400" dirty="0">
                <a:sym typeface="Comic Sans MS"/>
              </a:rPr>
              <a:t>4446/grid/console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43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8033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37</a:t>
            </a:fld>
            <a:endParaRPr lang="en-US"/>
          </a:p>
        </p:txBody>
      </p:sp>
      <p:pic>
        <p:nvPicPr>
          <p:cNvPr id="2050" name="Picture 2" descr="×ª××× × ×§×©××¨×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4" y="1076189"/>
            <a:ext cx="7098633" cy="472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981599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531090" y="179778"/>
            <a:ext cx="7191758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</a:t>
            </a:r>
            <a:r>
              <a:rPr dirty="0"/>
              <a:t> </a:t>
            </a:r>
            <a:r>
              <a:rPr lang="en-US" dirty="0"/>
              <a:t>Docker networks</a:t>
            </a:r>
            <a:br>
              <a:rPr lang="en-US" dirty="0"/>
            </a:b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92365" y="1071401"/>
            <a:ext cx="8898636" cy="457200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try</a:t>
            </a:r>
            <a:r>
              <a:rPr dirty="0"/>
              <a:t>: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network ls 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run -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itd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--name=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networktest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ubuntu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#new containers join default bridge network</a:t>
            </a:r>
          </a:p>
          <a:p>
            <a:pPr lvl="0"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network inspect </a:t>
            </a:r>
            <a:r>
              <a:rPr lang="en-US" alt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bridge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 err="1">
                <a:sym typeface="Comic Sans MS"/>
              </a:rPr>
              <a:t>docker</a:t>
            </a:r>
            <a:r>
              <a:rPr lang="en-US" sz="1820" dirty="0">
                <a:sym typeface="Comic Sans MS"/>
              </a:rPr>
              <a:t> </a:t>
            </a:r>
            <a:r>
              <a:rPr lang="en-US" sz="1820" dirty="0" err="1">
                <a:sym typeface="Comic Sans MS"/>
              </a:rPr>
              <a:t>ps</a:t>
            </a: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network create -d bridge </a:t>
            </a:r>
            <a:r>
              <a:rPr lang="en-US" altLang="en-US" sz="18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od_bridge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  </a:t>
            </a:r>
            <a:r>
              <a:rPr lang="en-US" alt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#-d sets the network type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run -d --net=</a:t>
            </a:r>
            <a:r>
              <a:rPr lang="en-US" altLang="en-US" sz="18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od_bridge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--name 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db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training/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postgres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run -d --net=</a:t>
            </a:r>
            <a:r>
              <a:rPr lang="en-US" altLang="en-US" sz="18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od_bridge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--name web training/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webapp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python app.py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container exec 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db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ping web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62032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596368" y="211676"/>
            <a:ext cx="7191758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</a:t>
            </a:r>
            <a:r>
              <a:rPr dirty="0"/>
              <a:t> </a:t>
            </a:r>
            <a:r>
              <a:rPr lang="en-US" dirty="0"/>
              <a:t>Multistage CI/CD</a:t>
            </a:r>
            <a:br>
              <a:rPr lang="en-US" dirty="0"/>
            </a:b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5595390" y="920831"/>
            <a:ext cx="8898636" cy="5944541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r>
              <a:rPr lang="en-US" dirty="0"/>
              <a:t># ---- Base Node ----</a:t>
            </a:r>
          </a:p>
          <a:p>
            <a:r>
              <a:rPr lang="en-US" dirty="0"/>
              <a:t>FROM alpine:3.5 AS base</a:t>
            </a:r>
          </a:p>
          <a:p>
            <a:r>
              <a:rPr lang="en-US" dirty="0"/>
              <a:t># install node</a:t>
            </a:r>
          </a:p>
          <a:p>
            <a:r>
              <a:rPr lang="en-US" dirty="0"/>
              <a:t>RUN </a:t>
            </a:r>
            <a:r>
              <a:rPr lang="en-US" dirty="0" err="1"/>
              <a:t>apk</a:t>
            </a:r>
            <a:r>
              <a:rPr lang="en-US" dirty="0"/>
              <a:t> add --no-cache </a:t>
            </a:r>
            <a:r>
              <a:rPr lang="en-US" dirty="0" err="1"/>
              <a:t>nodejs</a:t>
            </a:r>
            <a:r>
              <a:rPr lang="en-US" dirty="0"/>
              <a:t>-current </a:t>
            </a:r>
            <a:r>
              <a:rPr lang="en-US" dirty="0" err="1"/>
              <a:t>tini</a:t>
            </a:r>
            <a:endParaRPr lang="en-US" dirty="0"/>
          </a:p>
          <a:p>
            <a:r>
              <a:rPr lang="en-US" dirty="0"/>
              <a:t># set working directory</a:t>
            </a:r>
          </a:p>
          <a:p>
            <a:r>
              <a:rPr lang="en-US" dirty="0"/>
              <a:t>WORKDIR /root/chat</a:t>
            </a:r>
          </a:p>
          <a:p>
            <a:r>
              <a:rPr lang="en-US" dirty="0"/>
              <a:t># Set </a:t>
            </a:r>
            <a:r>
              <a:rPr lang="en-US" dirty="0" err="1"/>
              <a:t>tini</a:t>
            </a:r>
            <a:r>
              <a:rPr lang="en-US" dirty="0"/>
              <a:t> as </a:t>
            </a:r>
            <a:r>
              <a:rPr lang="en-US" dirty="0" err="1"/>
              <a:t>entrypoint</a:t>
            </a:r>
            <a:endParaRPr lang="en-US" dirty="0"/>
          </a:p>
          <a:p>
            <a:r>
              <a:rPr lang="en-US" dirty="0"/>
              <a:t>ENTRYPOINT ["/</a:t>
            </a:r>
            <a:r>
              <a:rPr lang="en-US" dirty="0" err="1"/>
              <a:t>sbin</a:t>
            </a:r>
            <a:r>
              <a:rPr lang="en-US" dirty="0"/>
              <a:t>/</a:t>
            </a:r>
            <a:r>
              <a:rPr lang="en-US" dirty="0" err="1"/>
              <a:t>tini</a:t>
            </a:r>
            <a:r>
              <a:rPr lang="en-US" dirty="0"/>
              <a:t>", "--"]</a:t>
            </a:r>
          </a:p>
          <a:p>
            <a:r>
              <a:rPr lang="en-US" dirty="0"/>
              <a:t># copy project file</a:t>
            </a:r>
          </a:p>
          <a:p>
            <a:r>
              <a:rPr lang="en-US" dirty="0"/>
              <a:t>COPY </a:t>
            </a:r>
            <a:r>
              <a:rPr lang="en-US" dirty="0" err="1"/>
              <a:t>package.json</a:t>
            </a:r>
            <a:r>
              <a:rPr lang="en-US" dirty="0"/>
              <a:t> .</a:t>
            </a:r>
          </a:p>
          <a:p>
            <a:r>
              <a:rPr lang="en-US" dirty="0"/>
              <a:t> #</a:t>
            </a:r>
          </a:p>
          <a:p>
            <a:r>
              <a:rPr lang="en-US" dirty="0"/>
              <a:t># ---- Dependencies ----</a:t>
            </a:r>
          </a:p>
          <a:p>
            <a:r>
              <a:rPr lang="en-US" dirty="0"/>
              <a:t>FROM base AS dependencies</a:t>
            </a:r>
          </a:p>
          <a:p>
            <a:r>
              <a:rPr lang="en-US" dirty="0"/>
              <a:t># install node packages</a:t>
            </a:r>
          </a:p>
          <a:p>
            <a:r>
              <a:rPr lang="en-US" dirty="0"/>
              <a:t>RUN </a:t>
            </a:r>
            <a:r>
              <a:rPr lang="en-US" dirty="0" err="1"/>
              <a:t>npm</a:t>
            </a:r>
            <a:r>
              <a:rPr lang="en-US" dirty="0"/>
              <a:t> set progress=false &amp;&amp; </a:t>
            </a:r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set depth 0</a:t>
            </a:r>
          </a:p>
          <a:p>
            <a:r>
              <a:rPr lang="en-US" dirty="0"/>
              <a:t>RUN </a:t>
            </a:r>
            <a:r>
              <a:rPr lang="en-US" dirty="0" err="1"/>
              <a:t>npm</a:t>
            </a:r>
            <a:r>
              <a:rPr lang="en-US" dirty="0"/>
              <a:t> install --only=production </a:t>
            </a:r>
          </a:p>
          <a:p>
            <a:r>
              <a:rPr lang="en-US" dirty="0"/>
              <a:t># copy production </a:t>
            </a:r>
            <a:r>
              <a:rPr lang="en-US" dirty="0" err="1"/>
              <a:t>node_modules</a:t>
            </a:r>
            <a:r>
              <a:rPr lang="en-US" dirty="0"/>
              <a:t> aside</a:t>
            </a:r>
          </a:p>
          <a:p>
            <a:r>
              <a:rPr lang="en-US" dirty="0"/>
              <a:t>RUN </a:t>
            </a:r>
            <a:r>
              <a:rPr lang="en-US" dirty="0" err="1"/>
              <a:t>cp</a:t>
            </a:r>
            <a:r>
              <a:rPr lang="en-US" dirty="0"/>
              <a:t> -R </a:t>
            </a:r>
            <a:r>
              <a:rPr lang="en-US" dirty="0" err="1"/>
              <a:t>node_modules</a:t>
            </a:r>
            <a:r>
              <a:rPr lang="en-US" dirty="0"/>
              <a:t> </a:t>
            </a:r>
            <a:r>
              <a:rPr lang="en-US" dirty="0" err="1"/>
              <a:t>prod_node_modules</a:t>
            </a:r>
            <a:endParaRPr lang="en-US" dirty="0"/>
          </a:p>
          <a:p>
            <a:r>
              <a:rPr lang="en-US" dirty="0"/>
              <a:t># install ALL </a:t>
            </a:r>
            <a:r>
              <a:rPr lang="en-US" dirty="0" err="1"/>
              <a:t>node_modules</a:t>
            </a:r>
            <a:r>
              <a:rPr lang="en-US" dirty="0"/>
              <a:t>, including '</a:t>
            </a:r>
            <a:r>
              <a:rPr lang="en-US" dirty="0" err="1"/>
              <a:t>devDependencies</a:t>
            </a:r>
            <a:r>
              <a:rPr lang="en-US" dirty="0"/>
              <a:t>'</a:t>
            </a:r>
          </a:p>
          <a:p>
            <a:r>
              <a:rPr lang="en-US" dirty="0"/>
              <a:t>RUN </a:t>
            </a:r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 #</a:t>
            </a:r>
          </a:p>
          <a:p>
            <a:r>
              <a:rPr lang="en-US" dirty="0"/>
              <a:t># ---- Test ----</a:t>
            </a:r>
          </a:p>
          <a:p>
            <a:r>
              <a:rPr lang="en-US" dirty="0"/>
              <a:t># run linters, setup and tests</a:t>
            </a:r>
          </a:p>
          <a:p>
            <a:r>
              <a:rPr lang="en-US" dirty="0"/>
              <a:t>FROM dependencies AS test</a:t>
            </a:r>
          </a:p>
          <a:p>
            <a:r>
              <a:rPr lang="en-US" dirty="0"/>
              <a:t>COPY . .</a:t>
            </a:r>
          </a:p>
          <a:p>
            <a:r>
              <a:rPr lang="en-US" dirty="0"/>
              <a:t>RUN  </a:t>
            </a:r>
            <a:r>
              <a:rPr lang="en-US" dirty="0" err="1"/>
              <a:t>npm</a:t>
            </a:r>
            <a:r>
              <a:rPr lang="en-US" dirty="0"/>
              <a:t> run lint &amp;&amp; </a:t>
            </a:r>
            <a:r>
              <a:rPr lang="en-US" dirty="0" err="1"/>
              <a:t>npm</a:t>
            </a:r>
            <a:r>
              <a:rPr lang="en-US" dirty="0"/>
              <a:t> run setup &amp;&amp; </a:t>
            </a:r>
            <a:r>
              <a:rPr lang="en-US" dirty="0" err="1"/>
              <a:t>npm</a:t>
            </a:r>
            <a:r>
              <a:rPr lang="en-US" dirty="0"/>
              <a:t> run test</a:t>
            </a:r>
          </a:p>
          <a:p>
            <a:r>
              <a:rPr lang="en-US" dirty="0"/>
              <a:t> #</a:t>
            </a:r>
          </a:p>
          <a:p>
            <a:r>
              <a:rPr lang="en-US" dirty="0"/>
              <a:t># ---- Release ----</a:t>
            </a:r>
          </a:p>
          <a:p>
            <a:r>
              <a:rPr lang="en-US" dirty="0"/>
              <a:t>FROM base AS release</a:t>
            </a:r>
          </a:p>
          <a:p>
            <a:r>
              <a:rPr lang="en-US" dirty="0"/>
              <a:t># copy production </a:t>
            </a:r>
            <a:r>
              <a:rPr lang="en-US" dirty="0" err="1"/>
              <a:t>node_modules</a:t>
            </a:r>
            <a:endParaRPr lang="en-US" dirty="0"/>
          </a:p>
          <a:p>
            <a:r>
              <a:rPr lang="en-US" dirty="0"/>
              <a:t>COPY --from=dependencies /root/chat/</a:t>
            </a:r>
            <a:r>
              <a:rPr lang="en-US" dirty="0" err="1"/>
              <a:t>prod_node_modules</a:t>
            </a:r>
            <a:r>
              <a:rPr lang="en-US" dirty="0"/>
              <a:t> ./</a:t>
            </a:r>
            <a:r>
              <a:rPr lang="en-US" dirty="0" err="1"/>
              <a:t>node_modules</a:t>
            </a:r>
            <a:endParaRPr lang="en-US" dirty="0"/>
          </a:p>
          <a:p>
            <a:r>
              <a:rPr lang="en-US" dirty="0"/>
              <a:t># copy app sources</a:t>
            </a:r>
          </a:p>
          <a:p>
            <a:r>
              <a:rPr lang="en-US" dirty="0"/>
              <a:t>COPY . .</a:t>
            </a:r>
          </a:p>
          <a:p>
            <a:r>
              <a:rPr lang="en-US" dirty="0"/>
              <a:t># expose port and define CMD</a:t>
            </a:r>
          </a:p>
          <a:p>
            <a:r>
              <a:rPr lang="en-US" dirty="0"/>
              <a:t>EXPOSE 5000</a:t>
            </a:r>
          </a:p>
          <a:p>
            <a:r>
              <a:rPr lang="en-US" dirty="0"/>
              <a:t>CMD </a:t>
            </a:r>
            <a:r>
              <a:rPr lang="en-US" dirty="0" err="1"/>
              <a:t>npm</a:t>
            </a:r>
            <a:r>
              <a:rPr lang="en-US" dirty="0"/>
              <a:t> run start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Shape 164"/>
          <p:cNvSpPr txBox="1">
            <a:spLocks noGrp="1"/>
          </p:cNvSpPr>
          <p:nvPr>
            <p:ph type="body" idx="1"/>
          </p:nvPr>
        </p:nvSpPr>
        <p:spPr>
          <a:xfrm>
            <a:off x="0" y="1071401"/>
            <a:ext cx="8898636" cy="457200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FROM golang:1.7.3 </a:t>
            </a:r>
            <a:r>
              <a:rPr lang="en-US" altLang="en-US" sz="182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AS builder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WORKDIR /go/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src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href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-counter/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RUN go get -d -v golang.org/x/net/html  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COPY 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app.go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.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RUN go build -a -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installsuffix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cgo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-o app .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altLang="en-US" sz="182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FROM 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alpine:latest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 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RUN 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apk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--no-cache add ca-certificates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WORKDIR /root/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COPY --from=builder 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/go/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src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href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-counter/app .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CMD ["./app"]</a:t>
            </a:r>
            <a:endParaRPr lang="en-US" altLang="en-US" sz="8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903209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4"/>
          <p:cNvSpPr txBox="1">
            <a:spLocks noGrp="1"/>
          </p:cNvSpPr>
          <p:nvPr>
            <p:ph type="title"/>
          </p:nvPr>
        </p:nvSpPr>
        <p:spPr>
          <a:xfrm>
            <a:off x="-1" y="514351"/>
            <a:ext cx="6180515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Play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283E5-C0F7-4F44-86B6-78AD49A28227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1A45F12-51EF-44DB-B246-806939622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18" y="1437873"/>
            <a:ext cx="7793182" cy="447814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Install Docker &amp; Docker Compose - Centos 8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Step 1 — Install Docker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#Install needed packages: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yum install -y yum-utils device-mapper-persistent-data lvm2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#Configure the docker-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repo: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yum-config-manager --add-repo https://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download.docker.com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/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linux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/centos/docker-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ce.repo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#Install docker-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yum install docker-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#Add your user to the docker group with the following command.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usermod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-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aG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docker $(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whoami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#Set Docker to start automatically at boot time: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systemctl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enable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docker.service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#Finally, start the Docker service: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systemctl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start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docker.service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endParaRPr kumimoji="0" lang="en-US" altLang="en-US" sz="23300" b="1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Step 2 — Install Docker Compose</a:t>
            </a:r>
          </a:p>
          <a:p>
            <a:r>
              <a:rPr lang="en-US" sz="1100" dirty="0" err="1">
                <a:solidFill>
                  <a:srgbClr val="24292E"/>
                </a:solidFill>
                <a:latin typeface="SFMono-Regular"/>
              </a:rPr>
              <a:t>sudo</a:t>
            </a:r>
            <a:r>
              <a:rPr lang="en-US" sz="1100" dirty="0">
                <a:solidFill>
                  <a:srgbClr val="24292E"/>
                </a:solidFill>
                <a:latin typeface="SFMono-Regular"/>
              </a:rPr>
              <a:t> curl –L https://</a:t>
            </a:r>
            <a:r>
              <a:rPr lang="en-US" sz="1100" dirty="0" err="1">
                <a:solidFill>
                  <a:srgbClr val="24292E"/>
                </a:solidFill>
                <a:latin typeface="SFMono-Regular"/>
              </a:rPr>
              <a:t>github.com</a:t>
            </a:r>
            <a:r>
              <a:rPr lang="en-US" sz="1100" dirty="0">
                <a:solidFill>
                  <a:srgbClr val="24292E"/>
                </a:solidFill>
                <a:latin typeface="SFMono-Regular"/>
              </a:rPr>
              <a:t>/docker/compose/releases/latest/download/docker-compose-$(</a:t>
            </a:r>
            <a:r>
              <a:rPr lang="en-US" sz="1100" dirty="0" err="1">
                <a:solidFill>
                  <a:srgbClr val="24292E"/>
                </a:solidFill>
                <a:latin typeface="SFMono-Regular"/>
              </a:rPr>
              <a:t>uname</a:t>
            </a:r>
            <a:r>
              <a:rPr lang="en-US" sz="1100" dirty="0">
                <a:solidFill>
                  <a:srgbClr val="24292E"/>
                </a:solidFill>
                <a:latin typeface="SFMono-Regular"/>
              </a:rPr>
              <a:t> -s)-$(</a:t>
            </a:r>
            <a:r>
              <a:rPr lang="en-US" sz="1100" dirty="0" err="1">
                <a:solidFill>
                  <a:srgbClr val="24292E"/>
                </a:solidFill>
                <a:latin typeface="SFMono-Regular"/>
              </a:rPr>
              <a:t>uname</a:t>
            </a:r>
            <a:r>
              <a:rPr lang="en-US" sz="1100" dirty="0">
                <a:solidFill>
                  <a:srgbClr val="24292E"/>
                </a:solidFill>
                <a:latin typeface="SFMono-Regular"/>
              </a:rPr>
              <a:t> -m) -o /</a:t>
            </a:r>
            <a:r>
              <a:rPr lang="en-US" sz="1100" dirty="0" err="1">
                <a:solidFill>
                  <a:srgbClr val="24292E"/>
                </a:solidFill>
                <a:latin typeface="SFMono-Regular"/>
              </a:rPr>
              <a:t>usr</a:t>
            </a:r>
            <a:r>
              <a:rPr lang="en-US" sz="1100" dirty="0">
                <a:solidFill>
                  <a:srgbClr val="24292E"/>
                </a:solidFill>
                <a:latin typeface="SFMono-Regular"/>
              </a:rPr>
              <a:t>/local/bin/docker-compose</a:t>
            </a:r>
          </a:p>
          <a:p>
            <a:br>
              <a:rPr lang="en-US" sz="1100" dirty="0"/>
            </a:br>
            <a:endParaRPr lang="en-US" altLang="en-US" sz="1100" dirty="0">
              <a:solidFill>
                <a:srgbClr val="24292E"/>
              </a:solidFill>
              <a:latin typeface="SFMono-Regular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08DECE3-B5E6-4A99-B7AA-21EC7F5D0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18" y="5811299"/>
            <a:ext cx="7793182" cy="430887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Or just </a:t>
            </a:r>
            <a:r>
              <a:rPr lang="en-US" sz="1400" dirty="0">
                <a:hlinkClick r:id="rId3"/>
              </a:rPr>
              <a:t>https://labs.play-with-docker.com/</a:t>
            </a:r>
            <a:endParaRPr lang="en-US" altLang="en-US" sz="1100" dirty="0">
              <a:solidFill>
                <a:srgbClr val="24292E"/>
              </a:solidFill>
              <a:latin typeface="SF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1280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" y="973454"/>
            <a:ext cx="7191758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Clean slate </a:t>
            </a:r>
            <a:br>
              <a:rPr lang="en-US" dirty="0"/>
            </a:b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172528" y="1556203"/>
            <a:ext cx="8898636" cy="545016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/>
              <a:t>docker stop $(</a:t>
            </a:r>
            <a:r>
              <a:rPr lang="en-US" sz="2000" dirty="0" err="1"/>
              <a:t>sudo</a:t>
            </a:r>
            <a:r>
              <a:rPr lang="en-US" sz="2000" dirty="0"/>
              <a:t> </a:t>
            </a:r>
            <a:r>
              <a:rPr lang="en-US" sz="2000" dirty="0" err="1"/>
              <a:t>docker</a:t>
            </a:r>
            <a:r>
              <a:rPr lang="en-US" sz="2000" dirty="0"/>
              <a:t> </a:t>
            </a:r>
            <a:r>
              <a:rPr lang="en-US" sz="2000" dirty="0" err="1"/>
              <a:t>ps</a:t>
            </a:r>
            <a:r>
              <a:rPr lang="en-US" sz="2000" dirty="0"/>
              <a:t> -a -q)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# sends </a:t>
            </a:r>
            <a:r>
              <a:rPr lang="en-US" sz="18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SIGTERM,then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  <a:sym typeface="Comic Sans MS"/>
              </a:rPr>
              <a:t>SIGKILL</a:t>
            </a:r>
            <a:endParaRPr lang="en-US" sz="1800" b="1" dirty="0">
              <a:solidFill>
                <a:schemeClr val="accent2">
                  <a:lumMod val="60000"/>
                  <a:lumOff val="40000"/>
                </a:schemeClr>
              </a:solidFill>
              <a:latin typeface="Comic Sans MS"/>
              <a:ea typeface="Comic Sans MS"/>
              <a:cs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sv-SE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rm $(sudo docker ps -a -q) </a:t>
            </a:r>
            <a:r>
              <a:rPr lang="sv-SE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# removes from docker ps -a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sv-SE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rm –f </a:t>
            </a:r>
            <a:r>
              <a:rPr lang="sv-SE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#just sends SIGKILL then removes state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sv-SE" sz="2000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sv-SE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ps -a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sv-SE" sz="20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43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5511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0D6824-29E0-489C-89B4-DC7D92F586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094" y="-369350"/>
            <a:ext cx="7191758" cy="1162051"/>
          </a:xfrm>
          <a:prstGeom prst="rect">
            <a:avLst/>
          </a:prstGeom>
        </p:spPr>
        <p:txBody>
          <a:bodyPr>
            <a:normAutofit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Exercise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98545-78F2-4E22-A956-24D700591BBD}"/>
              </a:ext>
            </a:extLst>
          </p:cNvPr>
          <p:cNvSpPr txBox="1"/>
          <p:nvPr/>
        </p:nvSpPr>
        <p:spPr>
          <a:xfrm>
            <a:off x="413238" y="3437737"/>
            <a:ext cx="8018585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https://github.com/nashpaz123/Please-Contain-Yourself/tree/master/3-Bundle_Your_App_Into_An_Image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8686EC-1770-4A44-823C-AF07150ABC41}"/>
              </a:ext>
            </a:extLst>
          </p:cNvPr>
          <p:cNvSpPr txBox="1"/>
          <p:nvPr/>
        </p:nvSpPr>
        <p:spPr>
          <a:xfrm>
            <a:off x="413238" y="2079305"/>
            <a:ext cx="6611816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https://github.com/nashpaz123/Please-Contain-Yourself/tree/master/2-Long_Lived_Containers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4BFA16-395C-417C-B3F4-AF06D548A45B}"/>
              </a:ext>
            </a:extLst>
          </p:cNvPr>
          <p:cNvSpPr txBox="1"/>
          <p:nvPr/>
        </p:nvSpPr>
        <p:spPr>
          <a:xfrm>
            <a:off x="430822" y="3056639"/>
            <a:ext cx="47742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If you’re comfortable with docker, go for the app: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415C81-F14B-4CC2-B5EE-B1F348F4BD14}"/>
              </a:ext>
            </a:extLst>
          </p:cNvPr>
          <p:cNvSpPr txBox="1"/>
          <p:nvPr/>
        </p:nvSpPr>
        <p:spPr>
          <a:xfrm>
            <a:off x="413238" y="1720340"/>
            <a:ext cx="47742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If you’d like an extra review of the basics: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41A952-A042-4F71-8A8E-525F153184A9}"/>
              </a:ext>
            </a:extLst>
          </p:cNvPr>
          <p:cNvSpPr txBox="1"/>
          <p:nvPr/>
        </p:nvSpPr>
        <p:spPr>
          <a:xfrm>
            <a:off x="413238" y="4967599"/>
            <a:ext cx="575017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https://github.com/nashpaz123/Please-Contain-Yourself/tree/master/6-Docker_Compose_For_Multi-Container_Apps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29FF87-E257-47C6-940D-FAAFEA3A4C87}"/>
              </a:ext>
            </a:extLst>
          </p:cNvPr>
          <p:cNvSpPr txBox="1"/>
          <p:nvPr/>
        </p:nvSpPr>
        <p:spPr>
          <a:xfrm>
            <a:off x="413238" y="4519264"/>
            <a:ext cx="55743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If you’re done with plain old docker, try docker-compose:</a:t>
            </a:r>
          </a:p>
        </p:txBody>
      </p:sp>
    </p:spTree>
    <p:extLst>
      <p:ext uri="{BB962C8B-B14F-4D97-AF65-F5344CB8AC3E}">
        <p14:creationId xmlns:p14="http://schemas.microsoft.com/office/powerpoint/2010/main" val="257032398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13" y="456097"/>
            <a:ext cx="5930660" cy="116205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rPr>
              <a:t>What will they think of next?</a:t>
            </a:r>
            <a:r>
              <a:rPr lang="en-US" dirty="0"/>
              <a:t>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97610" y="1634909"/>
            <a:ext cx="4652784" cy="4572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GUI (</a:t>
            </a:r>
            <a:r>
              <a:rPr lang="en-US" sz="20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Portainer</a:t>
            </a: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multiple, scale (Docker-compose)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Orchestration (Kubernetes)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PaaS (</a:t>
            </a:r>
            <a:r>
              <a:rPr lang="en-US" sz="20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Openshift</a:t>
            </a: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)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394" y="2126818"/>
            <a:ext cx="5496195" cy="3694059"/>
          </a:xfrm>
          <a:prstGeom prst="rect">
            <a:avLst/>
          </a:prstGeom>
        </p:spPr>
      </p:pic>
      <p:pic>
        <p:nvPicPr>
          <p:cNvPr id="12292" name="Picture 4" descr="https://cdn-images-1.medium.com/max/800/0*n2dGPTi4tIlyo7J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44" y="3126943"/>
            <a:ext cx="47815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9329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A898D77-D072-40D5-B5BF-690F831ED4A6}"/>
              </a:ext>
            </a:extLst>
          </p:cNvPr>
          <p:cNvSpPr txBox="1"/>
          <p:nvPr/>
        </p:nvSpPr>
        <p:spPr>
          <a:xfrm>
            <a:off x="0" y="357531"/>
            <a:ext cx="458079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Orchestration (Kubernetes)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CDDF52-E6A9-4D02-B052-770841B569CA}"/>
              </a:ext>
            </a:extLst>
          </p:cNvPr>
          <p:cNvSpPr txBox="1"/>
          <p:nvPr/>
        </p:nvSpPr>
        <p:spPr>
          <a:xfrm>
            <a:off x="875582" y="2210911"/>
            <a:ext cx="4597878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The Illustrated Children's Guide to Kubernetes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C80BEF-DC31-41DA-9BD6-BD0428CD8FA9}"/>
              </a:ext>
            </a:extLst>
          </p:cNvPr>
          <p:cNvSpPr txBox="1"/>
          <p:nvPr/>
        </p:nvSpPr>
        <p:spPr>
          <a:xfrm>
            <a:off x="875582" y="4856751"/>
            <a:ext cx="4597878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A Kubernetes story: </a:t>
            </a:r>
            <a:r>
              <a:rPr lang="en-US" dirty="0" err="1">
                <a:hlinkClick r:id="rId3"/>
              </a:rPr>
              <a:t>Phippy</a:t>
            </a:r>
            <a:r>
              <a:rPr lang="en-US" dirty="0">
                <a:hlinkClick r:id="rId3"/>
              </a:rPr>
              <a:t> goes to the zoo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E7EFFB-9F6D-4D16-B563-D8344869B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210" y="3777643"/>
            <a:ext cx="3721939" cy="24659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C80DED-4F40-45F9-A267-02AF2AEB7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210" y="1243839"/>
            <a:ext cx="3804249" cy="224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1751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AD31E-51F4-4B38-B044-9284B144C6F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828DAF-F459-48DB-BB9B-4574C5FA9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"/>
            <a:ext cx="9144000" cy="9104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CF1F9F-61E5-46E3-8A22-306DBA1A7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9"/>
            <a:ext cx="9144000" cy="68539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081717-A4C5-42E0-9697-D487B6542F5F}"/>
              </a:ext>
            </a:extLst>
          </p:cNvPr>
          <p:cNvSpPr txBox="1"/>
          <p:nvPr/>
        </p:nvSpPr>
        <p:spPr>
          <a:xfrm>
            <a:off x="1203384" y="4146603"/>
            <a:ext cx="6560390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u="sng" dirty="0">
                <a:hlinkClick r:id="rId4"/>
              </a:rPr>
              <a:t>https://johnbryce.zoom.us/j/91946170618?pwd=aXh4bUVXTmlzQTEzRE1sL01OQmlHUT09</a:t>
            </a:r>
            <a:br>
              <a:rPr lang="en-US" sz="1800" dirty="0"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6761641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4"/>
          <p:cNvSpPr txBox="1">
            <a:spLocks noGrp="1"/>
          </p:cNvSpPr>
          <p:nvPr>
            <p:ph type="title"/>
          </p:nvPr>
        </p:nvSpPr>
        <p:spPr>
          <a:xfrm>
            <a:off x="-1" y="514351"/>
            <a:ext cx="6180515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What is a container?</a:t>
            </a:r>
          </a:p>
        </p:txBody>
      </p:sp>
      <p:sp>
        <p:nvSpPr>
          <p:cNvPr id="124" name="Text Placeholder 6"/>
          <p:cNvSpPr txBox="1">
            <a:spLocks noGrp="1"/>
          </p:cNvSpPr>
          <p:nvPr>
            <p:ph type="body" idx="1"/>
          </p:nvPr>
        </p:nvSpPr>
        <p:spPr>
          <a:xfrm>
            <a:off x="29519" y="1701800"/>
            <a:ext cx="7888931" cy="4142674"/>
          </a:xfrm>
          <a:prstGeom prst="rect">
            <a:avLst/>
          </a:prstGeom>
        </p:spPr>
        <p:txBody>
          <a:bodyPr/>
          <a:lstStyle/>
          <a:p>
            <a:pPr indent="147433" defTabSz="859536"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Containers wrap up a piece of software in a complete </a:t>
            </a:r>
            <a:r>
              <a:rPr dirty="0" err="1"/>
              <a:t>filesystem</a:t>
            </a:r>
            <a:r>
              <a:rPr dirty="0"/>
              <a:t> that contains everything it needs to run: </a:t>
            </a:r>
          </a:p>
          <a:p>
            <a:pPr marL="257860" indent="-110425" defTabSz="859536">
              <a:lnSpc>
                <a:spcPct val="150000"/>
              </a:lnSpc>
              <a:spcBef>
                <a:spcPts val="400"/>
              </a:spcBef>
              <a:buClr>
                <a:schemeClr val="accent3"/>
              </a:buClr>
              <a:buSzPct val="100000"/>
              <a:buFont typeface="Helvetica"/>
              <a:buChar char="●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Code</a:t>
            </a:r>
          </a:p>
          <a:p>
            <a:pPr marL="257860" indent="-110425" defTabSz="859536">
              <a:lnSpc>
                <a:spcPct val="150000"/>
              </a:lnSpc>
              <a:spcBef>
                <a:spcPts val="400"/>
              </a:spcBef>
              <a:buClr>
                <a:schemeClr val="accent3"/>
              </a:buClr>
              <a:buSzPct val="100000"/>
              <a:buFont typeface="Helvetica"/>
              <a:buChar char="●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Runtime</a:t>
            </a:r>
          </a:p>
          <a:p>
            <a:pPr marL="257860" indent="-110425" defTabSz="859536">
              <a:lnSpc>
                <a:spcPct val="150000"/>
              </a:lnSpc>
              <a:spcBef>
                <a:spcPts val="400"/>
              </a:spcBef>
              <a:buClr>
                <a:schemeClr val="accent3"/>
              </a:buClr>
              <a:buSzPct val="100000"/>
              <a:buFont typeface="Helvetica"/>
              <a:buChar char="●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System tools</a:t>
            </a:r>
          </a:p>
          <a:p>
            <a:pPr marL="257860" indent="-110425" defTabSz="859536">
              <a:lnSpc>
                <a:spcPct val="150000"/>
              </a:lnSpc>
              <a:spcBef>
                <a:spcPts val="400"/>
              </a:spcBef>
              <a:buClr>
                <a:schemeClr val="accent3"/>
              </a:buClr>
              <a:buSzPct val="100000"/>
              <a:buFont typeface="Helvetica"/>
              <a:buChar char="●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System libraries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166" y="2123767"/>
            <a:ext cx="3103903" cy="42720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4"/>
          <p:cNvSpPr txBox="1">
            <a:spLocks noGrp="1"/>
          </p:cNvSpPr>
          <p:nvPr>
            <p:ph type="title"/>
          </p:nvPr>
        </p:nvSpPr>
        <p:spPr>
          <a:xfrm>
            <a:off x="-1" y="514351"/>
            <a:ext cx="6180515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C</a:t>
            </a:r>
            <a:r>
              <a:rPr dirty="0"/>
              <a:t>ontainer</a:t>
            </a:r>
            <a:r>
              <a:rPr lang="en-US" dirty="0"/>
              <a:t> vs VM</a:t>
            </a:r>
            <a:endParaRPr dirty="0"/>
          </a:p>
        </p:txBody>
      </p:sp>
      <p:sp>
        <p:nvSpPr>
          <p:cNvPr id="124" name="Text Placeholder 6"/>
          <p:cNvSpPr txBox="1">
            <a:spLocks noGrp="1"/>
          </p:cNvSpPr>
          <p:nvPr>
            <p:ph type="body" idx="1"/>
          </p:nvPr>
        </p:nvSpPr>
        <p:spPr>
          <a:xfrm>
            <a:off x="29519" y="1701800"/>
            <a:ext cx="7888931" cy="4142674"/>
          </a:xfrm>
          <a:prstGeom prst="rect">
            <a:avLst/>
          </a:prstGeom>
        </p:spPr>
        <p:txBody>
          <a:bodyPr/>
          <a:lstStyle/>
          <a:p>
            <a:pPr indent="147433" defTabSz="859536"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 err="1"/>
              <a:t>Whaduyou</a:t>
            </a:r>
            <a:r>
              <a:rPr lang="en-US" dirty="0"/>
              <a:t> need an OS for?</a:t>
            </a:r>
            <a:endParaRPr dirty="0"/>
          </a:p>
          <a:p>
            <a:pPr marL="147435" defTabSz="859536">
              <a:lnSpc>
                <a:spcPct val="150000"/>
              </a:lnSpc>
              <a:spcBef>
                <a:spcPts val="400"/>
              </a:spcBef>
              <a:buClr>
                <a:schemeClr val="accent3"/>
              </a:buClr>
              <a:buSzPct val="100000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17" y="2376392"/>
            <a:ext cx="6048375" cy="3448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42EAF2-FA7A-4F28-89A0-E3807BBB9F33}"/>
              </a:ext>
            </a:extLst>
          </p:cNvPr>
          <p:cNvSpPr txBox="1"/>
          <p:nvPr/>
        </p:nvSpPr>
        <p:spPr>
          <a:xfrm>
            <a:off x="7052748" y="4306470"/>
            <a:ext cx="46783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Docker host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8C7B1-509B-4634-807D-CD827D243B0C}"/>
              </a:ext>
            </a:extLst>
          </p:cNvPr>
          <p:cNvSpPr txBox="1"/>
          <p:nvPr/>
        </p:nvSpPr>
        <p:spPr>
          <a:xfrm>
            <a:off x="7057155" y="3998693"/>
            <a:ext cx="46783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Docker installed on host   instead of a whole OS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6FBC9-F77B-47A4-AF98-BCE7377C0D75}"/>
              </a:ext>
            </a:extLst>
          </p:cNvPr>
          <p:cNvSpPr txBox="1"/>
          <p:nvPr/>
        </p:nvSpPr>
        <p:spPr>
          <a:xfrm>
            <a:off x="7052732" y="3520437"/>
            <a:ext cx="46783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Python, Java, node, </a:t>
            </a:r>
            <a:r>
              <a:rPr lang="en-US" dirty="0" err="1">
                <a:sym typeface="Wingdings" panose="05000000000000000000" pitchFamily="2" charset="2"/>
              </a:rPr>
              <a:t>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5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 Placeholder 6"/>
          <p:cNvSpPr txBox="1">
            <a:spLocks noGrp="1"/>
          </p:cNvSpPr>
          <p:nvPr>
            <p:ph type="body" idx="1"/>
          </p:nvPr>
        </p:nvSpPr>
        <p:spPr>
          <a:xfrm>
            <a:off x="16819" y="2083241"/>
            <a:ext cx="7888931" cy="4142674"/>
          </a:xfrm>
          <a:prstGeom prst="rect">
            <a:avLst/>
          </a:prstGeom>
        </p:spPr>
        <p:txBody>
          <a:bodyPr/>
          <a:lstStyle/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Comprised of multiple layers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A layer is just another image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Every layer contains a base layer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Docker uses a copy on write system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Layers are read only</a:t>
            </a:r>
            <a:endParaRPr lang="en-US" dirty="0"/>
          </a:p>
          <a:p>
            <a:pPr marL="156845">
              <a:lnSpc>
                <a:spcPct val="150000"/>
              </a:lnSpc>
              <a:buClr>
                <a:schemeClr val="accent3"/>
              </a:buClr>
              <a:buSzPct val="100000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Try:</a:t>
            </a:r>
          </a:p>
          <a:p>
            <a:pPr marL="156845">
              <a:lnSpc>
                <a:spcPct val="150000"/>
              </a:lnSpc>
              <a:buClr>
                <a:schemeClr val="accent3"/>
              </a:buClr>
              <a:buSzPct val="100000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docker history &lt;name of an image&gt;</a:t>
            </a:r>
            <a:endParaRPr dirty="0"/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051" y="791406"/>
            <a:ext cx="4282402" cy="384810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  <p:sp>
        <p:nvSpPr>
          <p:cNvPr id="127" name="Title 4"/>
          <p:cNvSpPr txBox="1">
            <a:spLocks noGrp="1"/>
          </p:cNvSpPr>
          <p:nvPr>
            <p:ph type="title"/>
          </p:nvPr>
        </p:nvSpPr>
        <p:spPr>
          <a:xfrm>
            <a:off x="16819" y="980311"/>
            <a:ext cx="6180515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r>
              <a:rPr dirty="0"/>
              <a:t>Image</a:t>
            </a:r>
            <a:r>
              <a:rPr lang="en-US" dirty="0">
                <a:sym typeface="Wingdings" panose="05000000000000000000" pitchFamily="2" charset="2"/>
              </a:rPr>
              <a:t> container</a:t>
            </a:r>
            <a:r>
              <a:rPr lang="en-US" dirty="0"/>
              <a:t> = Layers (</a:t>
            </a:r>
            <a:r>
              <a:rPr lang="en-US" dirty="0" err="1"/>
              <a:t>Dockerfile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79A0C-C9FE-4D76-9051-68867FC23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4418514"/>
            <a:ext cx="2666152" cy="2439486"/>
          </a:xfrm>
          <a:prstGeom prst="rect">
            <a:avLst/>
          </a:prstGeom>
          <a:effectLst>
            <a:softEdge rad="25400"/>
          </a:effec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3"/>
          <p:cNvSpPr txBox="1">
            <a:spLocks noGrp="1"/>
          </p:cNvSpPr>
          <p:nvPr>
            <p:ph type="title"/>
          </p:nvPr>
        </p:nvSpPr>
        <p:spPr>
          <a:xfrm>
            <a:off x="76199" y="514351"/>
            <a:ext cx="5100937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Lightweight</a:t>
            </a:r>
          </a:p>
        </p:txBody>
      </p:sp>
      <p:sp>
        <p:nvSpPr>
          <p:cNvPr id="132" name="Rectangle 2"/>
          <p:cNvSpPr txBox="1">
            <a:spLocks noGrp="1"/>
          </p:cNvSpPr>
          <p:nvPr>
            <p:ph type="body" sz="half" idx="1"/>
          </p:nvPr>
        </p:nvSpPr>
        <p:spPr>
          <a:xfrm>
            <a:off x="76200" y="1676401"/>
            <a:ext cx="5410201" cy="4093966"/>
          </a:xfrm>
          <a:prstGeom prst="rect">
            <a:avLst/>
          </a:prstGeom>
        </p:spPr>
        <p:txBody>
          <a:bodyPr/>
          <a:lstStyle/>
          <a:p>
            <a:pPr marL="252702" indent="-108217" defTabSz="842345">
              <a:lnSpc>
                <a:spcPct val="135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Helvetica"/>
              <a:buChar char="●"/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Containers running on a single machine share the same operating system kernel;</a:t>
            </a:r>
          </a:p>
          <a:p>
            <a:pPr marL="252702" indent="-108217" defTabSz="842345">
              <a:lnSpc>
                <a:spcPct val="135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Helvetica"/>
              <a:buChar char="●"/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  <a:p>
            <a:pPr marL="252702" indent="-108217" defTabSz="842345">
              <a:lnSpc>
                <a:spcPct val="135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Helvetica"/>
              <a:buChar char="●"/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They start instantly and use less RAM. </a:t>
            </a:r>
          </a:p>
          <a:p>
            <a:pPr marL="252702" indent="-108217" defTabSz="842345">
              <a:lnSpc>
                <a:spcPct val="135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Helvetica"/>
              <a:buChar char="●"/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  <a:p>
            <a:pPr marL="252702" indent="-108217" defTabSz="842345">
              <a:lnSpc>
                <a:spcPct val="135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Helvetica"/>
              <a:buChar char="●"/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Images are constructed from layered filesystems and share common files, making disk usage and image downloads much more efficient.</a:t>
            </a:r>
          </a:p>
        </p:txBody>
      </p:sp>
      <p:pic>
        <p:nvPicPr>
          <p:cNvPr id="13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715" y="1087633"/>
            <a:ext cx="3485357" cy="446125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3"/>
          <p:cNvSpPr txBox="1">
            <a:spLocks noGrp="1"/>
          </p:cNvSpPr>
          <p:nvPr>
            <p:ph type="title"/>
          </p:nvPr>
        </p:nvSpPr>
        <p:spPr>
          <a:xfrm>
            <a:off x="25399" y="374651"/>
            <a:ext cx="7527133" cy="1162051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Environment (as a service)</a:t>
            </a:r>
            <a:endParaRPr dirty="0"/>
          </a:p>
        </p:txBody>
      </p:sp>
      <p:sp>
        <p:nvSpPr>
          <p:cNvPr id="136" name="Rectangle 2"/>
          <p:cNvSpPr txBox="1">
            <a:spLocks noGrp="1"/>
          </p:cNvSpPr>
          <p:nvPr>
            <p:ph type="body" idx="1"/>
          </p:nvPr>
        </p:nvSpPr>
        <p:spPr>
          <a:xfrm>
            <a:off x="38099" y="1606549"/>
            <a:ext cx="8243294" cy="4142676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Packaging an application in a container with its </a:t>
            </a:r>
            <a:r>
              <a:rPr dirty="0" err="1"/>
              <a:t>configs</a:t>
            </a:r>
            <a:r>
              <a:rPr dirty="0"/>
              <a:t> and dependencies guarantees that the application will always work as designed in any environment.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Same across multiple deployments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Eliminate “Works on my machine”</a:t>
            </a:r>
            <a:endParaRPr lang="en-US"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pic>
        <p:nvPicPr>
          <p:cNvPr id="13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20491"/>
            <a:ext cx="4361547" cy="332873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00FF"/>
      </a:hlink>
      <a:folHlink>
        <a:srgbClr val="FF00FF"/>
      </a:folHlink>
    </a:clrScheme>
    <a:fontScheme name="Flow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00FF"/>
      </a:hlink>
      <a:folHlink>
        <a:srgbClr val="FF00FF"/>
      </a:folHlink>
    </a:clrScheme>
    <a:fontScheme name="Flow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33516</TotalTime>
  <Words>5014</Words>
  <Application>Microsoft Macintosh PowerPoint</Application>
  <PresentationFormat>On-screen Show (4:3)</PresentationFormat>
  <Paragraphs>741</Paragraphs>
  <Slides>44</Slides>
  <Notes>34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8" baseType="lpstr">
      <vt:lpstr>-apple-system</vt:lpstr>
      <vt:lpstr>Arial</vt:lpstr>
      <vt:lpstr>Calibri</vt:lpstr>
      <vt:lpstr>Comic Sans MS</vt:lpstr>
      <vt:lpstr>Courier New</vt:lpstr>
      <vt:lpstr>Helvetica</vt:lpstr>
      <vt:lpstr>JetBrains Mono</vt:lpstr>
      <vt:lpstr>Liron</vt:lpstr>
      <vt:lpstr>medium-content-sans-serif-font</vt:lpstr>
      <vt:lpstr>Open Sans</vt:lpstr>
      <vt:lpstr>SFMono-Regular</vt:lpstr>
      <vt:lpstr>Trebuchet MS</vt:lpstr>
      <vt:lpstr>Office Theme</vt:lpstr>
      <vt:lpstr>Flow</vt:lpstr>
      <vt:lpstr>Nahshon (Nash) Paz nash@matrix.co.il</vt:lpstr>
      <vt:lpstr>PowerPoint Presentation</vt:lpstr>
      <vt:lpstr>PowerPoint Presentation</vt:lpstr>
      <vt:lpstr>Play</vt:lpstr>
      <vt:lpstr>What is a container?</vt:lpstr>
      <vt:lpstr>Container vs VM</vt:lpstr>
      <vt:lpstr>  Image container = Layers (Dockerfile)</vt:lpstr>
      <vt:lpstr>Lightweight</vt:lpstr>
      <vt:lpstr>Environment (as a service)</vt:lpstr>
      <vt:lpstr>Docker Use Cases</vt:lpstr>
      <vt:lpstr>Micro </vt:lpstr>
      <vt:lpstr>Micro </vt:lpstr>
      <vt:lpstr>Docker Hub</vt:lpstr>
      <vt:lpstr>Hello World</vt:lpstr>
      <vt:lpstr>Terminology - Image</vt:lpstr>
      <vt:lpstr>Terminology - Container</vt:lpstr>
      <vt:lpstr>Terminology - Container</vt:lpstr>
      <vt:lpstr>Image vs. Container</vt:lpstr>
      <vt:lpstr>PowerPoint Presentation</vt:lpstr>
      <vt:lpstr>Dockerfile</vt:lpstr>
      <vt:lpstr>Dockerfile Example</vt:lpstr>
      <vt:lpstr>Dockerfile Selenium from https://github.com/SeleniumHQ/docker-selenium/blob/master/NodeBase/Dockerfile</vt:lpstr>
      <vt:lpstr>Best practices</vt:lpstr>
      <vt:lpstr>CMD and ENTRYPOINT  </vt:lpstr>
      <vt:lpstr>PowerPoint Presentation</vt:lpstr>
      <vt:lpstr>More options</vt:lpstr>
      <vt:lpstr>Mount Volumes</vt:lpstr>
      <vt:lpstr>Terminology - Volume</vt:lpstr>
      <vt:lpstr>No Mounted Volumes </vt:lpstr>
      <vt:lpstr>Mount Volumes  - Cont’</vt:lpstr>
      <vt:lpstr>Publish Port</vt:lpstr>
      <vt:lpstr>Running Jenkins on a container</vt:lpstr>
      <vt:lpstr>Micro DB, loads of data</vt:lpstr>
      <vt:lpstr>                 Web server random ports </vt:lpstr>
      <vt:lpstr>               Selenium grid </vt:lpstr>
      <vt:lpstr>              Selenium grid – cont’ </vt:lpstr>
      <vt:lpstr>PowerPoint Presentation</vt:lpstr>
      <vt:lpstr>               Docker networks </vt:lpstr>
      <vt:lpstr>               Multistage CI/CD </vt:lpstr>
      <vt:lpstr>                 Clean slate  </vt:lpstr>
      <vt:lpstr>Exercise</vt:lpstr>
      <vt:lpstr>What will they think of next?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Gabriel Ben Harosh Hasson</dc:title>
  <dc:creator>Paz, Nahshon</dc:creator>
  <cp:lastModifiedBy>Nahshon Paz</cp:lastModifiedBy>
  <cp:revision>171</cp:revision>
  <dcterms:modified xsi:type="dcterms:W3CDTF">2021-06-25T09:05:22Z</dcterms:modified>
</cp:coreProperties>
</file>